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7"/>
  </p:notesMasterIdLst>
  <p:sldIdLst>
    <p:sldId id="260" r:id="rId2"/>
    <p:sldId id="262" r:id="rId3"/>
    <p:sldId id="279" r:id="rId4"/>
    <p:sldId id="280" r:id="rId5"/>
    <p:sldId id="304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91" r:id="rId25"/>
    <p:sldId id="292" r:id="rId26"/>
    <p:sldId id="293" r:id="rId27"/>
    <p:sldId id="294" r:id="rId28"/>
    <p:sldId id="272" r:id="rId29"/>
    <p:sldId id="267" r:id="rId30"/>
    <p:sldId id="270" r:id="rId31"/>
    <p:sldId id="269" r:id="rId32"/>
    <p:sldId id="276" r:id="rId33"/>
    <p:sldId id="271" r:id="rId34"/>
    <p:sldId id="274" r:id="rId35"/>
    <p:sldId id="261" r:id="rId36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55" autoAdjust="0"/>
  </p:normalViewPr>
  <p:slideViewPr>
    <p:cSldViewPr snapToObjects="1">
      <p:cViewPr varScale="1">
        <p:scale>
          <a:sx n="79" d="100"/>
          <a:sy n="79" d="100"/>
        </p:scale>
        <p:origin x="17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C6BE1-F591-4ED2-8C77-83896BC57B5F}" type="datetimeFigureOut">
              <a:rPr lang="de-AT" smtClean="0"/>
              <a:t>03.11.2022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5FD37-B74F-4FE3-9405-6D4E96A79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161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8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9" name="Google Shape;8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594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altLang="de-DE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A4208F9-B127-497D-ADF4-A23B066EDDD1}" type="slidenum">
              <a:rPr lang="de-AT" altLang="de-DE" smtClean="0">
                <a:latin typeface="Franklin Gothic Book" pitchFamily="34" charset="0"/>
              </a:rPr>
              <a:pPr eaLnBrk="1" hangingPunct="1">
                <a:spcBef>
                  <a:spcPct val="50000"/>
                </a:spcBef>
              </a:pPr>
              <a:t>34</a:t>
            </a:fld>
            <a:endParaRPr lang="de-AT" altLang="de-DE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2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9950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841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</p:spTree>
    <p:extLst>
      <p:ext uri="{BB962C8B-B14F-4D97-AF65-F5344CB8AC3E}">
        <p14:creationId xmlns:p14="http://schemas.microsoft.com/office/powerpoint/2010/main" val="3971782533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4023"/>
            <a:ext cx="12203748" cy="8645551"/>
          </a:xfrm>
          <a:prstGeom prst="rect">
            <a:avLst/>
          </a:prstGeom>
        </p:spPr>
      </p:pic>
      <p:sp>
        <p:nvSpPr>
          <p:cNvPr id="3" name="Textfeld 1"/>
          <p:cNvSpPr txBox="1">
            <a:spLocks noChangeArrowheads="1"/>
          </p:cNvSpPr>
          <p:nvPr userDrawn="1"/>
        </p:nvSpPr>
        <p:spPr bwMode="auto">
          <a:xfrm>
            <a:off x="423196" y="116632"/>
            <a:ext cx="103533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b="1" dirty="0">
                <a:solidFill>
                  <a:schemeClr val="bg1"/>
                </a:solidFill>
              </a:rPr>
              <a:t>P&amp;S MTI</a:t>
            </a:r>
            <a:br>
              <a:rPr lang="en-GB" altLang="de-DE" sz="3200" b="1" dirty="0">
                <a:solidFill>
                  <a:schemeClr val="bg1"/>
                </a:solidFill>
              </a:rPr>
            </a:br>
            <a:r>
              <a:rPr lang="en-GB" altLang="de-DE" sz="3200" b="1" dirty="0">
                <a:solidFill>
                  <a:schemeClr val="bg1"/>
                </a:solidFill>
              </a:rPr>
              <a:t>to enhance Europe´s capability to                    operate in mountainous areas</a:t>
            </a:r>
            <a:endParaRPr lang="de-AT" altLang="de-DE" sz="32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9221236" y="5877272"/>
            <a:ext cx="2419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Thank</a:t>
            </a:r>
            <a:r>
              <a:rPr lang="de-AT" altLang="de-DE" sz="4000" b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You</a:t>
            </a:r>
            <a:endParaRPr lang="de-AT" altLang="de-DE" sz="40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622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B5C1F-3DC5-4716-8521-8FD392AD4FCE}" type="slidenum">
              <a:rPr lang="de-AT" altLang="de-DE" smtClean="0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3729642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2" name="Grafik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99" y="273186"/>
            <a:ext cx="749935" cy="122809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9546088" y="1569368"/>
            <a:ext cx="2962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Austrian </a:t>
            </a:r>
            <a:r>
              <a:rPr lang="de-AT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Armed</a:t>
            </a: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Forces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Training </a:t>
            </a:r>
            <a:r>
              <a:rPr lang="de-AT" sz="1400" dirty="0" err="1" smtClean="0">
                <a:latin typeface="Arial" panose="020B0604020202020204" pitchFamily="34" charset="0"/>
              </a:rPr>
              <a:t>Coordination</a:t>
            </a:r>
            <a:r>
              <a:rPr lang="de-AT" sz="1400" dirty="0" smtClean="0">
                <a:latin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Division</a:t>
            </a:r>
            <a:endParaRPr lang="de-AT" sz="14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83529" y="1569368"/>
            <a:ext cx="2139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Spanish Armed Forces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Mountain Troops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Command</a:t>
            </a:r>
            <a:endParaRPr lang="de-AT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500228" y="1385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25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8" y="138536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1906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3708187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6" name="Grafik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0702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0848528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16632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6841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901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47952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6834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382091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73251" y="1989138"/>
            <a:ext cx="950383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altLang="de-DE" sz="1800" smtClean="0"/>
          </a:p>
          <a:p>
            <a:pPr eaLnBrk="1" hangingPunct="1">
              <a:spcBef>
                <a:spcPct val="50000"/>
              </a:spcBef>
              <a:defRPr/>
            </a:pPr>
            <a:endParaRPr lang="de-AT" altLang="de-DE" sz="1800" smtClean="0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871133" y="3644901"/>
            <a:ext cx="960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1800" smtClean="0"/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404814"/>
            <a:ext cx="96985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Titelmasterformat durch Klicken bearbeiten</a:t>
            </a:r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4" y="1412876"/>
            <a:ext cx="10369551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6427" y="6581775"/>
            <a:ext cx="7196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B5C1F-3DC5-4716-8521-8FD392AD4FC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xxaw\Desktop\PPT\mti_logo_viertelkreis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498304"/>
            <a:ext cx="3359696" cy="33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4" r:id="rId2"/>
    <p:sldLayoutId id="2147483748" r:id="rId3"/>
    <p:sldLayoutId id="2147483755" r:id="rId4"/>
    <p:sldLayoutId id="2147483747" r:id="rId5"/>
    <p:sldLayoutId id="2147483757" r:id="rId6"/>
    <p:sldLayoutId id="2147483749" r:id="rId7"/>
    <p:sldLayoutId id="2147483758" r:id="rId8"/>
    <p:sldLayoutId id="2147483751" r:id="rId9"/>
    <p:sldLayoutId id="2147483759" r:id="rId10"/>
    <p:sldLayoutId id="2147483761" r:id="rId11"/>
    <p:sldLayoutId id="2147483762" r:id="rId12"/>
    <p:sldLayoutId id="2147483763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Franklin Gothic Book" panose="020B05030201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Franklin Gothic Book" panose="020B05030201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Franklin Gothic Book" panose="020B05030201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17_Q1_Su_Required%20Capabilities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llocation%20Chart%2020oct22.xls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GQ6310%20Commando%20B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12" Type="http://schemas.openxmlformats.org/officeDocument/2006/relationships/image" Target="../media/image22.wmf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11" Type="http://schemas.openxmlformats.org/officeDocument/2006/relationships/image" Target="../media/image21.png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11424" y="2348880"/>
            <a:ext cx="10363200" cy="1362075"/>
          </a:xfrm>
        </p:spPr>
        <p:txBody>
          <a:bodyPr/>
          <a:lstStyle/>
          <a:p>
            <a:pPr algn="ctr"/>
            <a:r>
              <a:rPr lang="de-AT" sz="3600" dirty="0" err="1" smtClean="0">
                <a:solidFill>
                  <a:srgbClr val="000000"/>
                </a:solidFill>
              </a:rPr>
              <a:t>Results</a:t>
            </a:r>
            <a:r>
              <a:rPr lang="de-AT" sz="3600" dirty="0" smtClean="0">
                <a:solidFill>
                  <a:srgbClr val="000000"/>
                </a:solidFill>
              </a:rPr>
              <a:t> &amp; Way </a:t>
            </a:r>
            <a:r>
              <a:rPr lang="de-AT" sz="3600" dirty="0" err="1" smtClean="0">
                <a:solidFill>
                  <a:srgbClr val="000000"/>
                </a:solidFill>
              </a:rPr>
              <a:t>Ahead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2800" dirty="0" smtClean="0">
                <a:solidFill>
                  <a:srgbClr val="000000"/>
                </a:solidFill>
              </a:rPr>
              <a:t>20</a:t>
            </a:r>
            <a:r>
              <a:rPr lang="de-AT" sz="2800" baseline="30000" dirty="0" smtClean="0">
                <a:solidFill>
                  <a:srgbClr val="000000"/>
                </a:solidFill>
              </a:rPr>
              <a:t> </a:t>
            </a:r>
            <a:r>
              <a:rPr lang="de-AT" sz="2800" dirty="0" err="1">
                <a:solidFill>
                  <a:srgbClr val="000000"/>
                </a:solidFill>
              </a:rPr>
              <a:t>October</a:t>
            </a:r>
            <a:r>
              <a:rPr lang="de-AT" sz="2800" dirty="0">
                <a:solidFill>
                  <a:srgbClr val="000000"/>
                </a:solidFill>
              </a:rPr>
              <a:t> </a:t>
            </a:r>
            <a:r>
              <a:rPr lang="de-AT" sz="2800" dirty="0" smtClean="0">
                <a:solidFill>
                  <a:srgbClr val="000000"/>
                </a:solidFill>
              </a:rPr>
              <a:t>2022</a:t>
            </a:r>
            <a:r>
              <a:rPr lang="de-AT" sz="2800" dirty="0">
                <a:solidFill>
                  <a:srgbClr val="000000"/>
                </a:solidFill>
              </a:rPr>
              <a:t/>
            </a:r>
            <a:br>
              <a:rPr lang="de-AT" sz="2800" dirty="0">
                <a:solidFill>
                  <a:srgbClr val="000000"/>
                </a:solidFill>
              </a:rPr>
            </a:br>
            <a:r>
              <a:rPr lang="de-AT" sz="2800" dirty="0" smtClean="0">
                <a:solidFill>
                  <a:srgbClr val="000000"/>
                </a:solidFill>
              </a:rPr>
              <a:t>PAMPLONA, SPAIN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662632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4223792" y="1340768"/>
            <a:ext cx="3360274" cy="4968875"/>
          </a:xfrm>
        </p:spPr>
        <p:txBody>
          <a:bodyPr/>
          <a:lstStyle/>
          <a:p>
            <a:pPr marL="0" indent="0">
              <a:buNone/>
            </a:pPr>
            <a:r>
              <a:rPr lang="de-AT" sz="35000" dirty="0">
                <a:sym typeface="Wingdings" panose="05000000000000000000" pitchFamily="2" charset="2"/>
              </a:rPr>
              <a:t></a:t>
            </a:r>
            <a:endParaRPr lang="de-AT" sz="35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MTA 2023 - NLD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9930441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 smtClean="0"/>
              <a:t>Needs/</a:t>
            </a:r>
            <a:r>
              <a:rPr lang="de-AT" dirty="0" err="1" smtClean="0"/>
              <a:t>Requests</a:t>
            </a:r>
            <a:r>
              <a:rPr lang="de-AT" dirty="0" smtClean="0"/>
              <a:t> </a:t>
            </a:r>
            <a:r>
              <a:rPr lang="de-AT" u="sng" dirty="0" smtClean="0"/>
              <a:t>NLT 31 March 2023 </a:t>
            </a:r>
            <a:r>
              <a:rPr lang="de-AT" dirty="0" smtClean="0"/>
              <a:t>via E-Mail </a:t>
            </a:r>
            <a:r>
              <a:rPr lang="de-AT" dirty="0" err="1" smtClean="0"/>
              <a:t>to</a:t>
            </a:r>
            <a:r>
              <a:rPr lang="de-AT" dirty="0"/>
              <a:t> </a:t>
            </a:r>
            <a:r>
              <a:rPr lang="de-AT" dirty="0" smtClean="0"/>
              <a:t>: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 algn="ctr">
              <a:buNone/>
            </a:pPr>
            <a:r>
              <a:rPr lang="de-AT" sz="4400" dirty="0" smtClean="0"/>
              <a:t>office.mti@bmlv.gv.at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 algn="ctr">
              <a:buNone/>
            </a:pPr>
            <a:r>
              <a:rPr lang="de-AT" dirty="0" smtClean="0"/>
              <a:t>Feedback </a:t>
            </a:r>
            <a:r>
              <a:rPr lang="de-AT" dirty="0" err="1" smtClean="0"/>
              <a:t>from</a:t>
            </a:r>
            <a:r>
              <a:rPr lang="de-AT" dirty="0" smtClean="0"/>
              <a:t> AUT </a:t>
            </a:r>
            <a:r>
              <a:rPr lang="de-AT" dirty="0" err="1" smtClean="0"/>
              <a:t>about</a:t>
            </a:r>
            <a:r>
              <a:rPr lang="de-AT" dirty="0" smtClean="0"/>
              <a:t> GO </a:t>
            </a:r>
            <a:r>
              <a:rPr lang="de-AT" dirty="0" err="1" smtClean="0"/>
              <a:t>or</a:t>
            </a:r>
            <a:r>
              <a:rPr lang="de-AT" dirty="0" smtClean="0"/>
              <a:t> NO GO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smtClean="0"/>
              <a:t>NLT August 2023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direct</a:t>
            </a:r>
            <a:r>
              <a:rPr lang="de-AT" dirty="0"/>
              <a:t> </a:t>
            </a:r>
            <a:r>
              <a:rPr lang="de-AT" dirty="0" smtClean="0"/>
              <a:t>„</a:t>
            </a:r>
            <a:r>
              <a:rPr lang="de-AT" dirty="0" err="1" smtClean="0"/>
              <a:t>booking</a:t>
            </a:r>
            <a:r>
              <a:rPr lang="de-AT" dirty="0" smtClean="0"/>
              <a:t>“ </a:t>
            </a:r>
            <a:r>
              <a:rPr lang="de-AT" dirty="0" err="1" smtClean="0"/>
              <a:t>of</a:t>
            </a:r>
            <a:r>
              <a:rPr lang="de-AT" dirty="0" smtClean="0"/>
              <a:t> MTA/AUT</a:t>
            </a:r>
            <a:r>
              <a:rPr lang="de-AT" dirty="0"/>
              <a:t>! 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Way </a:t>
            </a:r>
            <a:r>
              <a:rPr lang="de-AT" dirty="0" err="1" smtClean="0"/>
              <a:t>Ahead</a:t>
            </a:r>
            <a:r>
              <a:rPr lang="de-AT" dirty="0" smtClean="0"/>
              <a:t> – MTA/AUT 2024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0695687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 smtClean="0"/>
              <a:t>New Request Format will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created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send out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MTI-Community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Way </a:t>
            </a:r>
            <a:r>
              <a:rPr lang="de-AT" dirty="0" err="1" smtClean="0"/>
              <a:t>Ahead</a:t>
            </a:r>
            <a:r>
              <a:rPr lang="de-AT" dirty="0" smtClean="0"/>
              <a:t> – MTA/AUT 2024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7854606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7200" dirty="0" smtClean="0"/>
              <a:t>Open Points</a:t>
            </a:r>
            <a:endParaRPr lang="de-AT" sz="7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6739133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AUT / Military </a:t>
            </a:r>
            <a:r>
              <a:rPr lang="en-US" dirty="0"/>
              <a:t>Mountain Instructor Course  Winter (MMIC W)</a:t>
            </a:r>
            <a:endParaRPr lang="de-AT" dirty="0" smtClean="0"/>
          </a:p>
          <a:p>
            <a:r>
              <a:rPr lang="de-AT" dirty="0" smtClean="0"/>
              <a:t>Request </a:t>
            </a:r>
            <a:r>
              <a:rPr lang="de-AT" dirty="0" err="1" smtClean="0"/>
              <a:t>for</a:t>
            </a:r>
            <a:r>
              <a:rPr lang="de-AT" dirty="0" smtClean="0"/>
              <a:t> an </a:t>
            </a:r>
            <a:r>
              <a:rPr lang="de-AT" dirty="0" err="1" smtClean="0"/>
              <a:t>instructor</a:t>
            </a:r>
            <a:r>
              <a:rPr lang="de-AT" dirty="0" smtClean="0"/>
              <a:t> 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AUT / </a:t>
            </a:r>
            <a:r>
              <a:rPr lang="en-US" dirty="0"/>
              <a:t>Int. Military High Mountain Instructor Course (MHMIC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Request for an instructor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Training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7406750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11424" y="1988840"/>
            <a:ext cx="10363200" cy="2088232"/>
          </a:xfrm>
        </p:spPr>
        <p:txBody>
          <a:bodyPr/>
          <a:lstStyle/>
          <a:p>
            <a:pPr algn="ctr"/>
            <a:r>
              <a:rPr lang="de-AT" sz="3600" dirty="0" err="1"/>
              <a:t>Results</a:t>
            </a:r>
            <a:r>
              <a:rPr lang="de-AT" sz="3600" dirty="0"/>
              <a:t> </a:t>
            </a:r>
            <a:r>
              <a:rPr lang="de-AT" sz="3600" dirty="0" err="1"/>
              <a:t>Capability</a:t>
            </a:r>
            <a:r>
              <a:rPr lang="de-AT" sz="3600" dirty="0"/>
              <a:t> </a:t>
            </a:r>
            <a:r>
              <a:rPr lang="de-AT" sz="3600" dirty="0" err="1"/>
              <a:t>Developement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2800" dirty="0" smtClean="0">
                <a:solidFill>
                  <a:srgbClr val="000000"/>
                </a:solidFill>
              </a:rPr>
              <a:t>20</a:t>
            </a:r>
            <a:r>
              <a:rPr lang="de-AT" sz="2800" baseline="30000" dirty="0" smtClean="0">
                <a:solidFill>
                  <a:srgbClr val="000000"/>
                </a:solidFill>
              </a:rPr>
              <a:t> </a:t>
            </a:r>
            <a:r>
              <a:rPr lang="de-AT" sz="2800" dirty="0" err="1">
                <a:solidFill>
                  <a:srgbClr val="000000"/>
                </a:solidFill>
              </a:rPr>
              <a:t>October</a:t>
            </a:r>
            <a:r>
              <a:rPr lang="de-AT" sz="2800" dirty="0">
                <a:solidFill>
                  <a:srgbClr val="000000"/>
                </a:solidFill>
              </a:rPr>
              <a:t> </a:t>
            </a:r>
            <a:r>
              <a:rPr lang="de-AT" sz="2800" dirty="0" smtClean="0">
                <a:solidFill>
                  <a:srgbClr val="000000"/>
                </a:solidFill>
              </a:rPr>
              <a:t>2022</a:t>
            </a:r>
            <a:r>
              <a:rPr lang="de-AT" sz="2800" dirty="0">
                <a:solidFill>
                  <a:srgbClr val="000000"/>
                </a:solidFill>
              </a:rPr>
              <a:t/>
            </a:r>
            <a:br>
              <a:rPr lang="de-AT" sz="2800" dirty="0">
                <a:solidFill>
                  <a:srgbClr val="000000"/>
                </a:solidFill>
              </a:rPr>
            </a:br>
            <a:r>
              <a:rPr lang="de-AT" sz="2800" dirty="0" smtClean="0">
                <a:solidFill>
                  <a:srgbClr val="000000"/>
                </a:solidFill>
              </a:rPr>
              <a:t>PAMPLONA, SPAIN</a:t>
            </a:r>
            <a:br>
              <a:rPr lang="de-AT" sz="2800" dirty="0" smtClean="0">
                <a:solidFill>
                  <a:srgbClr val="000000"/>
                </a:solidFill>
              </a:rPr>
            </a:b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8398830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Evaluation </a:t>
            </a:r>
            <a:r>
              <a:rPr lang="de-AT" dirty="0" err="1" smtClean="0"/>
              <a:t>of</a:t>
            </a:r>
            <a:r>
              <a:rPr lang="de-AT" dirty="0" smtClean="0"/>
              <a:t> Courses </a:t>
            </a:r>
            <a:r>
              <a:rPr lang="de-AT" dirty="0" err="1" smtClean="0"/>
              <a:t>regarding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Training </a:t>
            </a:r>
            <a:r>
              <a:rPr lang="de-AT" dirty="0" err="1"/>
              <a:t>Architecture</a:t>
            </a:r>
            <a:endParaRPr lang="de-AT" dirty="0"/>
          </a:p>
          <a:p>
            <a:r>
              <a:rPr lang="de-AT" dirty="0"/>
              <a:t>Evaluation </a:t>
            </a:r>
            <a:r>
              <a:rPr lang="de-AT" dirty="0" err="1"/>
              <a:t>Allocation</a:t>
            </a:r>
            <a:r>
              <a:rPr lang="de-AT" dirty="0"/>
              <a:t> Chart</a:t>
            </a:r>
          </a:p>
          <a:p>
            <a:pPr lvl="1"/>
            <a:r>
              <a:rPr lang="de-AT" dirty="0"/>
              <a:t>New </a:t>
            </a:r>
            <a:r>
              <a:rPr lang="de-AT" dirty="0" err="1"/>
              <a:t>courses</a:t>
            </a:r>
            <a:endParaRPr lang="de-AT" dirty="0"/>
          </a:p>
          <a:p>
            <a:pPr lvl="1"/>
            <a:r>
              <a:rPr lang="de-AT" dirty="0" err="1"/>
              <a:t>Changes</a:t>
            </a:r>
            <a:endParaRPr lang="de-AT" dirty="0"/>
          </a:p>
          <a:p>
            <a:pPr lvl="1"/>
            <a:r>
              <a:rPr lang="de-AT" dirty="0"/>
              <a:t>Course </a:t>
            </a:r>
            <a:r>
              <a:rPr lang="de-AT" dirty="0" err="1"/>
              <a:t>Cancellations</a:t>
            </a:r>
            <a:endParaRPr lang="de-AT" dirty="0"/>
          </a:p>
          <a:p>
            <a:r>
              <a:rPr lang="de-AT" dirty="0" err="1"/>
              <a:t>Documents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Training </a:t>
            </a:r>
            <a:r>
              <a:rPr lang="de-AT" dirty="0" err="1"/>
              <a:t>Architecture</a:t>
            </a:r>
            <a:endParaRPr lang="de-AT" dirty="0"/>
          </a:p>
          <a:p>
            <a:pPr lvl="1"/>
            <a:r>
              <a:rPr lang="de-AT" dirty="0" err="1"/>
              <a:t>Allocation</a:t>
            </a:r>
            <a:r>
              <a:rPr lang="de-AT" dirty="0"/>
              <a:t> Chart</a:t>
            </a:r>
          </a:p>
          <a:p>
            <a:pPr lvl="1"/>
            <a:r>
              <a:rPr lang="de-AT" dirty="0" err="1"/>
              <a:t>Required</a:t>
            </a:r>
            <a:r>
              <a:rPr lang="de-AT" dirty="0"/>
              <a:t> </a:t>
            </a:r>
            <a:r>
              <a:rPr lang="de-AT" dirty="0" err="1"/>
              <a:t>Capabilities</a:t>
            </a:r>
            <a:endParaRPr lang="de-AT" dirty="0"/>
          </a:p>
          <a:p>
            <a:pPr lvl="1"/>
            <a:r>
              <a:rPr lang="de-AT" dirty="0"/>
              <a:t>Course </a:t>
            </a:r>
            <a:r>
              <a:rPr lang="de-AT" dirty="0" err="1" smtClean="0"/>
              <a:t>Descriptions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Aim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5966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272866"/>
            <a:ext cx="8562975" cy="55892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183253"/>
            <a:ext cx="4346974" cy="9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717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>
                <a:hlinkClick r:id="rId2" action="ppaction://hlinkfile"/>
              </a:rPr>
              <a:t>17_Q1_Su_Required Capabilities.pdf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Required</a:t>
            </a:r>
            <a:r>
              <a:rPr lang="de-AT" dirty="0" smtClean="0"/>
              <a:t> </a:t>
            </a:r>
            <a:r>
              <a:rPr lang="de-AT" dirty="0" err="1" smtClean="0"/>
              <a:t>Capabilities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222292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58368" y="84024"/>
            <a:ext cx="8879900" cy="720725"/>
          </a:xfrm>
        </p:spPr>
        <p:txBody>
          <a:bodyPr/>
          <a:lstStyle/>
          <a:p>
            <a:r>
              <a:rPr lang="de-AT" dirty="0" err="1" smtClean="0"/>
              <a:t>Allocation</a:t>
            </a:r>
            <a:r>
              <a:rPr lang="de-AT" dirty="0" smtClean="0"/>
              <a:t> Chart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760025"/>
            <a:ext cx="3946217" cy="603272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1344" y="292494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AT" sz="2000" dirty="0" err="1" smtClean="0">
                <a:hlinkClick r:id="rId3" action="ppaction://hlinkfile"/>
              </a:rPr>
              <a:t>Allocation</a:t>
            </a:r>
            <a:r>
              <a:rPr lang="de-AT" sz="2000" dirty="0" smtClean="0">
                <a:hlinkClick r:id="rId3" action="ppaction://hlinkfile"/>
              </a:rPr>
              <a:t> Chart 20oct22.xlsx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2935572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Annual Report 2020/21</a:t>
            </a:r>
          </a:p>
          <a:p>
            <a:pPr lvl="1"/>
            <a:r>
              <a:rPr lang="de-AT" dirty="0" err="1" smtClean="0"/>
              <a:t>Participants</a:t>
            </a:r>
            <a:endParaRPr lang="de-AT" dirty="0" smtClean="0"/>
          </a:p>
          <a:p>
            <a:pPr lvl="1"/>
            <a:r>
              <a:rPr lang="de-AT" dirty="0" smtClean="0"/>
              <a:t>Permanent Guests</a:t>
            </a:r>
          </a:p>
          <a:p>
            <a:r>
              <a:rPr lang="de-AT" dirty="0" smtClean="0"/>
              <a:t>Task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Syndicate</a:t>
            </a:r>
            <a:r>
              <a:rPr lang="de-AT" dirty="0" smtClean="0"/>
              <a:t> </a:t>
            </a:r>
            <a:r>
              <a:rPr lang="de-AT" dirty="0" err="1" smtClean="0"/>
              <a:t>CapDev</a:t>
            </a:r>
            <a:r>
              <a:rPr lang="de-AT" dirty="0" smtClean="0"/>
              <a:t>: </a:t>
            </a:r>
            <a:r>
              <a:rPr lang="de-AT" dirty="0" err="1" smtClean="0"/>
              <a:t>Mountian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endParaRPr lang="de-AT" dirty="0" smtClean="0"/>
          </a:p>
          <a:p>
            <a:r>
              <a:rPr lang="de-AT" dirty="0" smtClean="0"/>
              <a:t>Development of </a:t>
            </a:r>
            <a:r>
              <a:rPr lang="de-AT" dirty="0" err="1" smtClean="0"/>
              <a:t>the</a:t>
            </a:r>
            <a:r>
              <a:rPr lang="de-AT" dirty="0" smtClean="0"/>
              <a:t> Initiative</a:t>
            </a:r>
          </a:p>
          <a:p>
            <a:pPr lvl="1"/>
            <a:r>
              <a:rPr lang="de-AT" dirty="0" smtClean="0"/>
              <a:t>Further </a:t>
            </a:r>
            <a:r>
              <a:rPr lang="de-AT" dirty="0" err="1" smtClean="0"/>
              <a:t>development</a:t>
            </a:r>
            <a:r>
              <a:rPr lang="de-AT" dirty="0" smtClean="0"/>
              <a:t> of </a:t>
            </a:r>
            <a:r>
              <a:rPr lang="de-AT" dirty="0" err="1" smtClean="0"/>
              <a:t>possibilities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common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 </a:t>
            </a:r>
          </a:p>
          <a:p>
            <a:pPr lvl="1"/>
            <a:r>
              <a:rPr lang="de-AT" dirty="0" err="1" smtClean="0"/>
              <a:t>Draft</a:t>
            </a:r>
            <a:r>
              <a:rPr lang="de-AT" dirty="0" smtClean="0"/>
              <a:t> </a:t>
            </a:r>
            <a:r>
              <a:rPr lang="de-AT" dirty="0" err="1" smtClean="0"/>
              <a:t>structural</a:t>
            </a:r>
            <a:r>
              <a:rPr lang="de-AT" dirty="0" smtClean="0"/>
              <a:t> </a:t>
            </a:r>
            <a:r>
              <a:rPr lang="de-AT" dirty="0" err="1" smtClean="0"/>
              <a:t>Concept</a:t>
            </a:r>
            <a:r>
              <a:rPr lang="de-AT" dirty="0" smtClean="0"/>
              <a:t> of an intern. „Training </a:t>
            </a:r>
            <a:r>
              <a:rPr lang="de-AT" dirty="0" err="1" smtClean="0"/>
              <a:t>and</a:t>
            </a:r>
            <a:r>
              <a:rPr lang="de-AT" dirty="0" smtClean="0"/>
              <a:t> Education Team“</a:t>
            </a:r>
            <a:endParaRPr lang="de-AT" dirty="0"/>
          </a:p>
          <a:p>
            <a:r>
              <a:rPr lang="de-AT" dirty="0" smtClean="0"/>
              <a:t>Task DEU </a:t>
            </a:r>
            <a:r>
              <a:rPr lang="de-AT" dirty="0" err="1" smtClean="0"/>
              <a:t>and</a:t>
            </a:r>
            <a:r>
              <a:rPr lang="de-AT" dirty="0" smtClean="0"/>
              <a:t> AUT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further</a:t>
            </a:r>
            <a:r>
              <a:rPr lang="de-AT" dirty="0" smtClean="0"/>
              <a:t> </a:t>
            </a:r>
            <a:r>
              <a:rPr lang="de-AT" dirty="0" err="1" smtClean="0"/>
              <a:t>develop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topic</a:t>
            </a:r>
            <a:r>
              <a:rPr lang="de-AT" dirty="0" smtClean="0"/>
              <a:t> LI/LL </a:t>
            </a:r>
            <a:r>
              <a:rPr lang="en-GB" dirty="0" smtClean="0"/>
              <a:t>for the Exercise series </a:t>
            </a:r>
            <a:r>
              <a:rPr lang="de-AT" dirty="0" smtClean="0"/>
              <a:t>Berglöwe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r>
              <a:rPr lang="de-AT" dirty="0" smtClean="0"/>
              <a:t> </a:t>
            </a:r>
            <a:r>
              <a:rPr lang="de-AT" dirty="0" err="1" smtClean="0"/>
              <a:t>Planning</a:t>
            </a:r>
            <a:r>
              <a:rPr lang="de-AT" dirty="0" smtClean="0"/>
              <a:t> </a:t>
            </a:r>
            <a:r>
              <a:rPr lang="de-AT" dirty="0" err="1"/>
              <a:t>Committee</a:t>
            </a:r>
            <a:r>
              <a:rPr lang="de-AT" dirty="0"/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25508953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>
                <a:hlinkClick r:id="rId2" action="ppaction://hlinkfile"/>
              </a:rPr>
              <a:t>GQ6310 </a:t>
            </a:r>
            <a:r>
              <a:rPr lang="de-AT" dirty="0" err="1" smtClean="0">
                <a:hlinkClick r:id="rId2" action="ppaction://hlinkfile"/>
              </a:rPr>
              <a:t>Commando</a:t>
            </a:r>
            <a:r>
              <a:rPr lang="de-AT" dirty="0" smtClean="0">
                <a:hlinkClick r:id="rId2" action="ppaction://hlinkfile"/>
              </a:rPr>
              <a:t> B.pdf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Course Description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803710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TBD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Refresher</a:t>
            </a:r>
            <a:r>
              <a:rPr lang="de-AT" dirty="0" smtClean="0"/>
              <a:t> Courses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34274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Expert Talks 2023:</a:t>
            </a:r>
          </a:p>
          <a:p>
            <a:pPr lvl="1"/>
            <a:r>
              <a:rPr lang="de-AT" dirty="0" smtClean="0"/>
              <a:t>Follow </a:t>
            </a:r>
            <a:r>
              <a:rPr lang="de-AT" dirty="0" err="1" smtClean="0"/>
              <a:t>up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AC22 (1/2 </a:t>
            </a:r>
            <a:r>
              <a:rPr lang="de-AT" dirty="0" err="1" smtClean="0"/>
              <a:t>day</a:t>
            </a:r>
            <a:r>
              <a:rPr lang="de-AT" dirty="0" smtClean="0"/>
              <a:t>)</a:t>
            </a:r>
          </a:p>
          <a:p>
            <a:pPr lvl="1"/>
            <a:r>
              <a:rPr lang="de-AT" strike="sngStrike" dirty="0" err="1" smtClean="0"/>
              <a:t>Combat</a:t>
            </a:r>
            <a:r>
              <a:rPr lang="de-AT" strike="sngStrike" dirty="0" smtClean="0"/>
              <a:t> </a:t>
            </a:r>
            <a:r>
              <a:rPr lang="de-AT" strike="sngStrike" dirty="0" err="1" smtClean="0"/>
              <a:t>Function</a:t>
            </a:r>
            <a:r>
              <a:rPr lang="de-AT" strike="sngStrike" dirty="0" smtClean="0"/>
              <a:t> </a:t>
            </a:r>
            <a:r>
              <a:rPr lang="de-AT" dirty="0" smtClean="0"/>
              <a:t>„</a:t>
            </a:r>
            <a:r>
              <a:rPr lang="de-AT" dirty="0" err="1" smtClean="0"/>
              <a:t>Protection</a:t>
            </a:r>
            <a:r>
              <a:rPr lang="de-AT" dirty="0" smtClean="0"/>
              <a:t> in Mountain </a:t>
            </a:r>
            <a:r>
              <a:rPr lang="de-AT" dirty="0" err="1" smtClean="0"/>
              <a:t>Warfare</a:t>
            </a:r>
            <a:r>
              <a:rPr lang="de-AT" dirty="0" smtClean="0"/>
              <a:t>“	(MW COE)</a:t>
            </a:r>
          </a:p>
          <a:p>
            <a:pPr lvl="1"/>
            <a:r>
              <a:rPr lang="de-AT" dirty="0" smtClean="0"/>
              <a:t>Mountain </a:t>
            </a:r>
            <a:r>
              <a:rPr lang="de-AT" dirty="0" err="1" smtClean="0"/>
              <a:t>Cell</a:t>
            </a:r>
            <a:r>
              <a:rPr lang="de-AT" dirty="0" smtClean="0"/>
              <a:t> (MDMP in </a:t>
            </a:r>
            <a:r>
              <a:rPr lang="de-AT" dirty="0" err="1" smtClean="0"/>
              <a:t>Mountainous</a:t>
            </a:r>
            <a:r>
              <a:rPr lang="de-AT" dirty="0" smtClean="0"/>
              <a:t> Environment) </a:t>
            </a:r>
          </a:p>
          <a:p>
            <a:pPr marL="457200" lvl="1" indent="0">
              <a:buNone/>
            </a:pPr>
            <a:r>
              <a:rPr lang="de-AT" dirty="0"/>
              <a:t>	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continued</a:t>
            </a:r>
            <a:r>
              <a:rPr lang="de-AT" dirty="0" smtClean="0"/>
              <a:t> at  AC2023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Way </a:t>
            </a:r>
            <a:r>
              <a:rPr lang="de-AT" dirty="0" err="1" smtClean="0"/>
              <a:t>ahead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07016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11424" y="1988840"/>
            <a:ext cx="10363200" cy="2088232"/>
          </a:xfrm>
        </p:spPr>
        <p:txBody>
          <a:bodyPr/>
          <a:lstStyle/>
          <a:p>
            <a:pPr algn="ctr"/>
            <a:r>
              <a:rPr lang="de-AT" sz="3600" dirty="0" err="1"/>
              <a:t>Results</a:t>
            </a:r>
            <a:r>
              <a:rPr lang="de-AT" sz="3600" dirty="0"/>
              <a:t> </a:t>
            </a:r>
            <a:r>
              <a:rPr lang="de-AT" sz="3600" dirty="0" smtClean="0"/>
              <a:t>LI/LL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2800" dirty="0" smtClean="0">
                <a:solidFill>
                  <a:srgbClr val="000000"/>
                </a:solidFill>
              </a:rPr>
              <a:t>20</a:t>
            </a:r>
            <a:r>
              <a:rPr lang="de-AT" sz="2800" baseline="30000" dirty="0" smtClean="0">
                <a:solidFill>
                  <a:srgbClr val="000000"/>
                </a:solidFill>
              </a:rPr>
              <a:t> </a:t>
            </a:r>
            <a:r>
              <a:rPr lang="de-AT" sz="2800" dirty="0" err="1">
                <a:solidFill>
                  <a:srgbClr val="000000"/>
                </a:solidFill>
              </a:rPr>
              <a:t>October</a:t>
            </a:r>
            <a:r>
              <a:rPr lang="de-AT" sz="2800" dirty="0">
                <a:solidFill>
                  <a:srgbClr val="000000"/>
                </a:solidFill>
              </a:rPr>
              <a:t> </a:t>
            </a:r>
            <a:r>
              <a:rPr lang="de-AT" sz="2800" dirty="0" smtClean="0">
                <a:solidFill>
                  <a:srgbClr val="000000"/>
                </a:solidFill>
              </a:rPr>
              <a:t>2022</a:t>
            </a:r>
            <a:r>
              <a:rPr lang="de-AT" sz="2800" dirty="0">
                <a:solidFill>
                  <a:srgbClr val="000000"/>
                </a:solidFill>
              </a:rPr>
              <a:t/>
            </a:r>
            <a:br>
              <a:rPr lang="de-AT" sz="2800" dirty="0">
                <a:solidFill>
                  <a:srgbClr val="000000"/>
                </a:solidFill>
              </a:rPr>
            </a:br>
            <a:r>
              <a:rPr lang="de-AT" sz="2800" dirty="0" smtClean="0">
                <a:solidFill>
                  <a:srgbClr val="000000"/>
                </a:solidFill>
              </a:rPr>
              <a:t>PAMPLONA, SPAIN</a:t>
            </a:r>
            <a:br>
              <a:rPr lang="de-AT" sz="2800" dirty="0" smtClean="0">
                <a:solidFill>
                  <a:srgbClr val="000000"/>
                </a:solidFill>
              </a:rPr>
            </a:b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8803793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Topic 1: Mountain Equipment Database</a:t>
            </a:r>
          </a:p>
          <a:p>
            <a:r>
              <a:rPr lang="de-AT" dirty="0" smtClean="0"/>
              <a:t>Topic 2: Fact Sheet</a:t>
            </a:r>
          </a:p>
          <a:p>
            <a:r>
              <a:rPr lang="de-AT" dirty="0" smtClean="0"/>
              <a:t>Topic 3: LI/LL-support </a:t>
            </a:r>
            <a:r>
              <a:rPr lang="de-AT" dirty="0" err="1" smtClean="0"/>
              <a:t>to</a:t>
            </a:r>
            <a:r>
              <a:rPr lang="de-AT" dirty="0" smtClean="0"/>
              <a:t> R-23/24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r>
              <a:rPr lang="de-AT" dirty="0" smtClean="0"/>
              <a:t> LI/LL-</a:t>
            </a:r>
            <a:r>
              <a:rPr lang="de-AT" dirty="0" err="1" smtClean="0"/>
              <a:t>syndicate</a:t>
            </a:r>
            <a:r>
              <a:rPr lang="de-AT" dirty="0" smtClean="0"/>
              <a:t> </a:t>
            </a:r>
            <a:r>
              <a:rPr lang="de-AT" dirty="0" err="1" smtClean="0"/>
              <a:t>work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6906022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Database </a:t>
            </a:r>
            <a:r>
              <a:rPr lang="de-AT" dirty="0" err="1" smtClean="0"/>
              <a:t>Mtn</a:t>
            </a:r>
            <a:r>
              <a:rPr lang="de-AT" dirty="0" smtClean="0"/>
              <a:t>-Equipment</a:t>
            </a:r>
          </a:p>
          <a:p>
            <a:pPr lvl="1"/>
            <a:r>
              <a:rPr lang="de-AT" dirty="0" smtClean="0"/>
              <a:t>General Datasheet: item/</a:t>
            </a:r>
            <a:r>
              <a:rPr lang="de-AT" dirty="0" err="1" smtClean="0"/>
              <a:t>object</a:t>
            </a:r>
            <a:r>
              <a:rPr lang="de-AT" dirty="0" smtClean="0"/>
              <a:t>, </a:t>
            </a:r>
            <a:r>
              <a:rPr lang="de-AT" dirty="0" err="1" smtClean="0"/>
              <a:t>Photo</a:t>
            </a:r>
            <a:r>
              <a:rPr lang="de-AT" dirty="0" smtClean="0"/>
              <a:t>, Company/Type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product</a:t>
            </a:r>
            <a:endParaRPr lang="de-AT" dirty="0" smtClean="0"/>
          </a:p>
          <a:p>
            <a:pPr lvl="1"/>
            <a:r>
              <a:rPr lang="de-AT" dirty="0" err="1" smtClean="0"/>
              <a:t>Mtn</a:t>
            </a:r>
            <a:r>
              <a:rPr lang="de-AT" dirty="0" smtClean="0"/>
              <a:t>-Equipment </a:t>
            </a:r>
            <a:r>
              <a:rPr lang="de-AT" dirty="0" err="1" smtClean="0"/>
              <a:t>up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Platoon</a:t>
            </a:r>
            <a:r>
              <a:rPr lang="de-AT" dirty="0" smtClean="0"/>
              <a:t>-level – TOE</a:t>
            </a:r>
          </a:p>
          <a:p>
            <a:pPr lvl="1"/>
            <a:r>
              <a:rPr lang="de-AT" dirty="0" smtClean="0"/>
              <a:t>POC – </a:t>
            </a:r>
            <a:r>
              <a:rPr lang="de-AT" dirty="0" err="1" smtClean="0"/>
              <a:t>procurement</a:t>
            </a:r>
            <a:r>
              <a:rPr lang="de-AT" dirty="0" smtClean="0"/>
              <a:t> </a:t>
            </a:r>
            <a:r>
              <a:rPr lang="de-AT" dirty="0" err="1" smtClean="0"/>
              <a:t>within</a:t>
            </a:r>
            <a:r>
              <a:rPr lang="de-AT" dirty="0" smtClean="0"/>
              <a:t> </a:t>
            </a:r>
            <a:r>
              <a:rPr lang="de-AT" dirty="0" err="1" smtClean="0"/>
              <a:t>nations</a:t>
            </a:r>
            <a:endParaRPr lang="de-AT" dirty="0" smtClean="0"/>
          </a:p>
          <a:p>
            <a:pPr lvl="1"/>
            <a:r>
              <a:rPr lang="de-AT" dirty="0" err="1" smtClean="0"/>
              <a:t>Prorcurement</a:t>
            </a:r>
            <a:r>
              <a:rPr lang="de-AT" dirty="0" smtClean="0"/>
              <a:t> </a:t>
            </a:r>
            <a:r>
              <a:rPr lang="de-AT" dirty="0" err="1" smtClean="0"/>
              <a:t>outlook</a:t>
            </a:r>
            <a:r>
              <a:rPr lang="de-AT" dirty="0" smtClean="0"/>
              <a:t> – 3-5 </a:t>
            </a:r>
            <a:r>
              <a:rPr lang="de-AT" dirty="0" err="1" smtClean="0"/>
              <a:t>years</a:t>
            </a:r>
            <a:endParaRPr lang="de-AT" dirty="0" smtClean="0"/>
          </a:p>
          <a:p>
            <a:pPr lvl="1"/>
            <a:r>
              <a:rPr lang="de-AT" dirty="0" smtClean="0"/>
              <a:t>Chatroom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request</a:t>
            </a:r>
            <a:r>
              <a:rPr lang="de-AT" dirty="0" smtClean="0"/>
              <a:t> </a:t>
            </a:r>
            <a:r>
              <a:rPr lang="de-AT" dirty="0" err="1" smtClean="0"/>
              <a:t>others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support</a:t>
            </a:r>
            <a:endParaRPr lang="de-AT" dirty="0" smtClean="0"/>
          </a:p>
          <a:p>
            <a:pPr lvl="1"/>
            <a:r>
              <a:rPr lang="de-AT" dirty="0" err="1" smtClean="0"/>
              <a:t>Determine</a:t>
            </a:r>
            <a:r>
              <a:rPr lang="de-AT" dirty="0" smtClean="0"/>
              <a:t> </a:t>
            </a:r>
            <a:r>
              <a:rPr lang="de-AT" dirty="0" err="1" smtClean="0"/>
              <a:t>topic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ExT</a:t>
            </a:r>
            <a:r>
              <a:rPr lang="de-AT" dirty="0" smtClean="0"/>
              <a:t>/</a:t>
            </a:r>
            <a:r>
              <a:rPr lang="de-AT" dirty="0" err="1" smtClean="0"/>
              <a:t>AnnConf</a:t>
            </a:r>
            <a:endParaRPr lang="de-AT" dirty="0" smtClean="0"/>
          </a:p>
          <a:p>
            <a:pPr lvl="1"/>
            <a:endParaRPr lang="de-AT" dirty="0"/>
          </a:p>
          <a:p>
            <a:pPr lvl="1"/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up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nations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contribute</a:t>
            </a:r>
            <a:endParaRPr lang="de-AT" dirty="0" smtClean="0"/>
          </a:p>
          <a:p>
            <a:pPr lvl="1"/>
            <a:endParaRPr lang="de-AT" dirty="0"/>
          </a:p>
          <a:p>
            <a:pPr lvl="1"/>
            <a:r>
              <a:rPr lang="de-AT" dirty="0" smtClean="0"/>
              <a:t>Task PC </a:t>
            </a:r>
            <a:r>
              <a:rPr lang="de-AT" dirty="0" err="1" smtClean="0"/>
              <a:t>accomplished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r>
              <a:rPr lang="de-AT" dirty="0" smtClean="0"/>
              <a:t> LI/LL – Topic 1 Database </a:t>
            </a:r>
            <a:r>
              <a:rPr lang="de-AT" dirty="0" err="1" smtClean="0"/>
              <a:t>Mtn</a:t>
            </a:r>
            <a:r>
              <a:rPr lang="de-AT" dirty="0" smtClean="0"/>
              <a:t>-Equipment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1591795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Fact Sheet</a:t>
            </a:r>
          </a:p>
          <a:p>
            <a:pPr lvl="1"/>
            <a:endParaRPr lang="de-AT" dirty="0"/>
          </a:p>
          <a:p>
            <a:pPr lvl="1"/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up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nations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contribute</a:t>
            </a:r>
            <a:r>
              <a:rPr lang="de-AT" dirty="0" smtClean="0"/>
              <a:t> 15 DEC 22</a:t>
            </a:r>
          </a:p>
          <a:p>
            <a:pPr lvl="1"/>
            <a:endParaRPr lang="de-AT" dirty="0"/>
          </a:p>
          <a:p>
            <a:pPr lvl="1"/>
            <a:r>
              <a:rPr lang="de-AT" dirty="0" smtClean="0"/>
              <a:t>Task PC </a:t>
            </a:r>
            <a:r>
              <a:rPr lang="de-AT" dirty="0" err="1" smtClean="0"/>
              <a:t>accomplished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r>
              <a:rPr lang="de-AT" dirty="0" smtClean="0"/>
              <a:t> LI/LL – Topic 2 Fact Sheet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0698381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Follow NATO LI/LL-</a:t>
            </a:r>
            <a:r>
              <a:rPr lang="de-AT" dirty="0" err="1" smtClean="0"/>
              <a:t>Process</a:t>
            </a:r>
            <a:r>
              <a:rPr lang="de-AT" dirty="0" smtClean="0"/>
              <a:t> BUT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Increase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Focus on an Observation Database</a:t>
            </a:r>
          </a:p>
          <a:p>
            <a:endParaRPr lang="de-AT" dirty="0"/>
          </a:p>
          <a:p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Avoid</a:t>
            </a:r>
            <a:r>
              <a:rPr lang="de-AT" dirty="0" smtClean="0"/>
              <a:t> same „</a:t>
            </a:r>
            <a:r>
              <a:rPr lang="de-AT" dirty="0" err="1" smtClean="0"/>
              <a:t>issues</a:t>
            </a:r>
            <a:r>
              <a:rPr lang="de-AT" dirty="0" smtClean="0"/>
              <a:t>“ </a:t>
            </a:r>
          </a:p>
          <a:p>
            <a:pPr lvl="1"/>
            <a:r>
              <a:rPr lang="de-AT" dirty="0" smtClean="0"/>
              <a:t>LI/LL-Team </a:t>
            </a:r>
            <a:r>
              <a:rPr lang="de-AT" dirty="0" err="1" smtClean="0"/>
              <a:t>brief</a:t>
            </a:r>
            <a:r>
              <a:rPr lang="de-AT" dirty="0" smtClean="0"/>
              <a:t> on Observation Database</a:t>
            </a:r>
          </a:p>
          <a:p>
            <a:pPr lvl="1"/>
            <a:r>
              <a:rPr lang="de-AT" dirty="0" smtClean="0"/>
              <a:t>Send a MTT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support</a:t>
            </a:r>
            <a:r>
              <a:rPr lang="de-AT" dirty="0" smtClean="0"/>
              <a:t> </a:t>
            </a:r>
            <a:r>
              <a:rPr lang="de-AT" dirty="0" err="1" smtClean="0"/>
              <a:t>planners</a:t>
            </a:r>
            <a:r>
              <a:rPr lang="de-AT" dirty="0" smtClean="0"/>
              <a:t> RHODOPE</a:t>
            </a:r>
          </a:p>
          <a:p>
            <a:pPr lvl="1"/>
            <a:endParaRPr lang="de-AT" dirty="0"/>
          </a:p>
          <a:p>
            <a:pPr lvl="1"/>
            <a:r>
              <a:rPr lang="de-AT" dirty="0" smtClean="0"/>
              <a:t>BGR will </a:t>
            </a:r>
            <a:r>
              <a:rPr lang="de-AT" dirty="0" err="1" smtClean="0"/>
              <a:t>invite</a:t>
            </a:r>
            <a:r>
              <a:rPr lang="de-AT" dirty="0" smtClean="0"/>
              <a:t> via MTI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r>
              <a:rPr lang="de-AT" dirty="0" smtClean="0"/>
              <a:t> LI/LL – Topic 3 LI/LL-support R-23/24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9300239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r>
              <a:rPr lang="de-AT" dirty="0" smtClean="0"/>
              <a:t> </a:t>
            </a:r>
            <a:r>
              <a:rPr lang="de-AT" dirty="0" err="1" smtClean="0"/>
              <a:t>Platform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07782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Draft minutes of the meeting:		</a:t>
            </a:r>
            <a:r>
              <a:rPr lang="en-GB" dirty="0" smtClean="0"/>
              <a:t>NLT</a:t>
            </a:r>
            <a:r>
              <a:rPr lang="en-GB" dirty="0"/>
              <a:t>:	</a:t>
            </a:r>
            <a:r>
              <a:rPr lang="de-AT" dirty="0" smtClean="0"/>
              <a:t>04NOV22</a:t>
            </a:r>
            <a:endParaRPr lang="de-AT" dirty="0"/>
          </a:p>
          <a:p>
            <a:pPr lvl="0"/>
            <a:r>
              <a:rPr lang="en-GB" dirty="0"/>
              <a:t>Annotations:					NLT:	</a:t>
            </a:r>
            <a:r>
              <a:rPr lang="de-AT" dirty="0" smtClean="0"/>
              <a:t>18NOV22</a:t>
            </a:r>
            <a:endParaRPr lang="de-AT" dirty="0"/>
          </a:p>
          <a:p>
            <a:pPr lvl="0"/>
            <a:r>
              <a:rPr lang="en-GB" dirty="0"/>
              <a:t>Final minutes of the meeting: 		</a:t>
            </a:r>
            <a:r>
              <a:rPr lang="en-GB" dirty="0" smtClean="0"/>
              <a:t>NLT</a:t>
            </a:r>
            <a:r>
              <a:rPr lang="en-GB" dirty="0"/>
              <a:t>: 	</a:t>
            </a:r>
            <a:r>
              <a:rPr lang="en-GB" dirty="0" smtClean="0"/>
              <a:t>25NOV22</a:t>
            </a:r>
          </a:p>
          <a:p>
            <a:pPr lvl="0"/>
            <a:endParaRPr lang="en-GB" dirty="0" smtClean="0"/>
          </a:p>
          <a:p>
            <a:r>
              <a:rPr lang="en-GB" dirty="0"/>
              <a:t>Presentations </a:t>
            </a:r>
            <a:r>
              <a:rPr lang="en-GB" dirty="0" smtClean="0"/>
              <a:t>and Minutes of the 8</a:t>
            </a:r>
            <a:r>
              <a:rPr lang="en-GB" baseline="30000" dirty="0" smtClean="0"/>
              <a:t>th</a:t>
            </a:r>
            <a:r>
              <a:rPr lang="en-GB" dirty="0" smtClean="0"/>
              <a:t> PCM &amp;</a:t>
            </a:r>
            <a:br>
              <a:rPr lang="en-GB" dirty="0" smtClean="0"/>
            </a:br>
            <a:r>
              <a:rPr lang="en-GB" dirty="0" smtClean="0"/>
              <a:t>2022 Annual Conference will </a:t>
            </a:r>
            <a:r>
              <a:rPr lang="en-GB" dirty="0"/>
              <a:t>be on the platform</a:t>
            </a:r>
          </a:p>
          <a:p>
            <a:pPr lvl="0"/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Timeline</a:t>
            </a:r>
            <a:r>
              <a:rPr lang="de-AT" sz="3600" dirty="0" smtClean="0"/>
              <a:t> </a:t>
            </a:r>
            <a:r>
              <a:rPr lang="de-AT" dirty="0" err="1" smtClean="0"/>
              <a:t>Minutes</a:t>
            </a:r>
            <a:r>
              <a:rPr lang="de-AT" dirty="0" smtClean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meeting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128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07534" y="1268760"/>
            <a:ext cx="10369551" cy="4968875"/>
          </a:xfrm>
        </p:spPr>
        <p:txBody>
          <a:bodyPr/>
          <a:lstStyle/>
          <a:p>
            <a:r>
              <a:rPr lang="de-AT" dirty="0" smtClean="0"/>
              <a:t>Expert Talks HRV</a:t>
            </a:r>
            <a:r>
              <a:rPr lang="de-AT" dirty="0"/>
              <a:t> </a:t>
            </a:r>
            <a:r>
              <a:rPr lang="de-AT" dirty="0" smtClean="0"/>
              <a:t>TBD (Apr - May 2023)</a:t>
            </a:r>
          </a:p>
          <a:p>
            <a:pPr lvl="1"/>
            <a:r>
              <a:rPr lang="de-AT" dirty="0" smtClean="0"/>
              <a:t>IPC </a:t>
            </a:r>
            <a:r>
              <a:rPr lang="de-AT" dirty="0" err="1" smtClean="0"/>
              <a:t>Rhodope</a:t>
            </a:r>
            <a:r>
              <a:rPr lang="de-AT" dirty="0" smtClean="0"/>
              <a:t> 24</a:t>
            </a:r>
          </a:p>
          <a:p>
            <a:r>
              <a:rPr lang="de-AT" dirty="0" smtClean="0"/>
              <a:t>9th PCM &amp; 2023 Annual </a:t>
            </a:r>
            <a:r>
              <a:rPr lang="en-GB" dirty="0" smtClean="0"/>
              <a:t>Conference AUT (Sep – Oct 2023)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de-AT" dirty="0" err="1" smtClean="0"/>
              <a:t>Recce</a:t>
            </a:r>
            <a:r>
              <a:rPr lang="de-AT" dirty="0" smtClean="0"/>
              <a:t> AUT, DEU?, </a:t>
            </a:r>
            <a:r>
              <a:rPr lang="de-AT" dirty="0" err="1" smtClean="0"/>
              <a:t>Rhodope</a:t>
            </a:r>
            <a:r>
              <a:rPr lang="de-AT" dirty="0" smtClean="0"/>
              <a:t> 24 Mar 2023</a:t>
            </a:r>
          </a:p>
          <a:p>
            <a:r>
              <a:rPr lang="de-AT" dirty="0" smtClean="0"/>
              <a:t>IPC Alpine </a:t>
            </a:r>
            <a:r>
              <a:rPr lang="en-GB" dirty="0" err="1" smtClean="0"/>
              <a:t>Defense</a:t>
            </a:r>
            <a:r>
              <a:rPr lang="en-GB" dirty="0" smtClean="0"/>
              <a:t> </a:t>
            </a:r>
            <a:r>
              <a:rPr lang="en-GB" dirty="0" smtClean="0"/>
              <a:t>24, May 2023</a:t>
            </a:r>
          </a:p>
          <a:p>
            <a:r>
              <a:rPr lang="en-GB" dirty="0" err="1"/>
              <a:t>Berglöwe</a:t>
            </a:r>
            <a:r>
              <a:rPr lang="en-GB" dirty="0"/>
              <a:t> 23 </a:t>
            </a:r>
            <a:r>
              <a:rPr lang="en-GB" dirty="0" smtClean="0"/>
              <a:t>3 weeks in Oct 23</a:t>
            </a:r>
          </a:p>
          <a:p>
            <a:r>
              <a:rPr lang="en-GB" dirty="0" smtClean="0"/>
              <a:t>MPC Rhodope 24 Sep – Oct 2023</a:t>
            </a:r>
            <a:endParaRPr lang="en-GB" dirty="0"/>
          </a:p>
          <a:p>
            <a:r>
              <a:rPr lang="en-GB" dirty="0" smtClean="0"/>
              <a:t>MPC Alpine </a:t>
            </a:r>
            <a:r>
              <a:rPr lang="en-GB" dirty="0" err="1" smtClean="0"/>
              <a:t>Defense</a:t>
            </a:r>
            <a:r>
              <a:rPr lang="en-GB" dirty="0" smtClean="0"/>
              <a:t> </a:t>
            </a:r>
            <a:r>
              <a:rPr lang="en-GB" dirty="0" smtClean="0"/>
              <a:t>24, 4/4 2023</a:t>
            </a:r>
          </a:p>
          <a:p>
            <a:endParaRPr lang="en-GB" dirty="0" smtClean="0"/>
          </a:p>
          <a:p>
            <a:r>
              <a:rPr lang="en-GB" dirty="0" smtClean="0"/>
              <a:t>Rhodope 23 no MTI Event anymore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Programme of Work 2023 and following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5194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4" descr="PLANNING COMMITTEE - Pooling &amp;amp; Sharing (P&amp;amp;S) Mountain Training Initiative - Startportal und 4 weitere Seiten - Profil 1 – Microsoft​ Ed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351" y="188640"/>
            <a:ext cx="11641449" cy="619268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951984" y="764704"/>
            <a:ext cx="1584176" cy="1152128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2219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4" descr="CONFERENCES - Pooling &amp;amp; Sharing (P&amp;amp;S) Mountain Training Initiative - Startportal und 4 weitere Seiten - Profil 1 – Microsoft​ Ed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44" y="116632"/>
            <a:ext cx="11712624" cy="621486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608168" y="2492896"/>
            <a:ext cx="1270729" cy="1044351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Ellipse 3"/>
          <p:cNvSpPr/>
          <p:nvPr/>
        </p:nvSpPr>
        <p:spPr>
          <a:xfrm>
            <a:off x="8040216" y="780938"/>
            <a:ext cx="1270729" cy="1044351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5961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Bildplatzhalter 4" descr="Browser in the Box 6.1.1 - 00133-bitbox-vbox-Firefox-91.7.1esr-LibreOffice-r6471-bmlv-v1.dis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0" y="1772816"/>
            <a:ext cx="10761440" cy="4108151"/>
          </a:xfrm>
        </p:spPr>
      </p:pic>
      <p:sp>
        <p:nvSpPr>
          <p:cNvPr id="5" name="Ellipse 4"/>
          <p:cNvSpPr/>
          <p:nvPr/>
        </p:nvSpPr>
        <p:spPr>
          <a:xfrm>
            <a:off x="3863752" y="2751669"/>
            <a:ext cx="1270729" cy="1044351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30010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8"/>
          <p:cNvSpPr txBox="1">
            <a:spLocks noGrp="1"/>
          </p:cNvSpPr>
          <p:nvPr>
            <p:ph type="title"/>
          </p:nvPr>
        </p:nvSpPr>
        <p:spPr>
          <a:xfrm>
            <a:off x="2566989" y="404814"/>
            <a:ext cx="7273925" cy="720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AT"/>
              <a:t>Further Communication</a:t>
            </a:r>
            <a:endParaRPr dirty="0"/>
          </a:p>
        </p:txBody>
      </p:sp>
      <p:sp>
        <p:nvSpPr>
          <p:cNvPr id="832" name="Google Shape;832;p18"/>
          <p:cNvSpPr txBox="1">
            <a:spLocks noGrp="1"/>
          </p:cNvSpPr>
          <p:nvPr>
            <p:ph type="body" idx="1"/>
          </p:nvPr>
        </p:nvSpPr>
        <p:spPr>
          <a:xfrm>
            <a:off x="1979612" y="1268413"/>
            <a:ext cx="8652891" cy="452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Char char="•"/>
            </a:pPr>
            <a:r>
              <a:rPr lang="de-AT" sz="3200" b="0" dirty="0" err="1"/>
              <a:t>Invitations</a:t>
            </a:r>
            <a:r>
              <a:rPr lang="de-AT" sz="3200" b="0" dirty="0"/>
              <a:t> </a:t>
            </a:r>
            <a:r>
              <a:rPr lang="de-AT" sz="3200" b="0" dirty="0" err="1"/>
              <a:t>to</a:t>
            </a:r>
            <a:r>
              <a:rPr lang="de-AT" sz="3200" b="0" dirty="0"/>
              <a:t> </a:t>
            </a:r>
            <a:r>
              <a:rPr lang="de-AT" sz="3200" b="0" dirty="0" err="1"/>
              <a:t>and</a:t>
            </a:r>
            <a:r>
              <a:rPr lang="de-AT" sz="3200" b="0" dirty="0"/>
              <a:t> </a:t>
            </a:r>
            <a:r>
              <a:rPr lang="de-AT" sz="3200" b="0" dirty="0" err="1"/>
              <a:t>Minutes</a:t>
            </a:r>
            <a:r>
              <a:rPr lang="de-AT" sz="3200" b="0" dirty="0"/>
              <a:t> of </a:t>
            </a:r>
            <a:r>
              <a:rPr lang="de-AT" sz="3200" b="0" dirty="0" err="1"/>
              <a:t>the</a:t>
            </a:r>
            <a:r>
              <a:rPr lang="de-AT" sz="3200" b="0" dirty="0"/>
              <a:t> </a:t>
            </a:r>
            <a:r>
              <a:rPr lang="de-AT" sz="3200" b="0" dirty="0" smtClean="0"/>
              <a:t>PCM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Char char="•"/>
            </a:pPr>
            <a:r>
              <a:rPr lang="de-AT" sz="2400" b="0" dirty="0" err="1" smtClean="0"/>
              <a:t>for</a:t>
            </a:r>
            <a:r>
              <a:rPr lang="de-AT" sz="2400" b="0" dirty="0" smtClean="0"/>
              <a:t>  </a:t>
            </a:r>
            <a:r>
              <a:rPr lang="de-AT" sz="2400" dirty="0"/>
              <a:t>National </a:t>
            </a:r>
            <a:r>
              <a:rPr lang="de-AT" sz="2400" dirty="0" err="1"/>
              <a:t>Represantatives</a:t>
            </a:r>
            <a:r>
              <a:rPr lang="de-AT" sz="2400" dirty="0"/>
              <a:t>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r>
              <a:rPr lang="de-AT" sz="2400" dirty="0" smtClean="0"/>
              <a:t>POCs </a:t>
            </a:r>
            <a:r>
              <a:rPr lang="de-AT" sz="2400" b="0" dirty="0" smtClean="0"/>
              <a:t>on </a:t>
            </a:r>
            <a:r>
              <a:rPr lang="de-AT" sz="2400" b="0" dirty="0" err="1" smtClean="0"/>
              <a:t>the</a:t>
            </a:r>
            <a:r>
              <a:rPr lang="de-AT" sz="2400" b="0" dirty="0" smtClean="0"/>
              <a:t> </a:t>
            </a:r>
            <a:r>
              <a:rPr lang="de-AT" sz="2400" b="0" dirty="0" err="1" smtClean="0"/>
              <a:t>Platform</a:t>
            </a:r>
            <a:endParaRPr lang="de-AT" sz="2400" b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Char char="•"/>
            </a:pPr>
            <a:r>
              <a:rPr lang="de-AT" sz="2400" b="0" dirty="0" err="1" smtClean="0"/>
              <a:t>to</a:t>
            </a:r>
            <a:r>
              <a:rPr lang="de-AT" sz="2400" b="0" dirty="0" smtClean="0"/>
              <a:t> </a:t>
            </a:r>
            <a:r>
              <a:rPr lang="de-AT" sz="2400" b="0" dirty="0" err="1" smtClean="0"/>
              <a:t>the</a:t>
            </a:r>
            <a:r>
              <a:rPr lang="de-AT" sz="2400" b="0" dirty="0" smtClean="0"/>
              <a:t> </a:t>
            </a:r>
            <a:r>
              <a:rPr lang="de-AT" sz="2400" b="0" dirty="0" err="1"/>
              <a:t>respective</a:t>
            </a:r>
            <a:r>
              <a:rPr lang="de-AT" sz="2400" b="0" dirty="0"/>
              <a:t> MODs of MTI </a:t>
            </a:r>
            <a:r>
              <a:rPr lang="de-AT" sz="2400" b="0" dirty="0" err="1"/>
              <a:t>participants</a:t>
            </a:r>
            <a:r>
              <a:rPr lang="de-AT" sz="2400" b="0" dirty="0"/>
              <a:t> </a:t>
            </a:r>
            <a:r>
              <a:rPr lang="de-AT" sz="2400" b="0" dirty="0" smtClean="0"/>
              <a:t>via </a:t>
            </a:r>
            <a:r>
              <a:rPr lang="de-AT" sz="2400" b="0" dirty="0" err="1"/>
              <a:t>the</a:t>
            </a:r>
            <a:r>
              <a:rPr lang="de-AT" sz="2400" b="0" dirty="0"/>
              <a:t> national </a:t>
            </a:r>
            <a:r>
              <a:rPr lang="de-AT" sz="2400" b="0" dirty="0" err="1" smtClean="0"/>
              <a:t>Attaches</a:t>
            </a:r>
            <a:endParaRPr sz="2400" dirty="0"/>
          </a:p>
          <a:p>
            <a:pPr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Char char="•"/>
            </a:pPr>
            <a:r>
              <a:rPr lang="de-AT" sz="3200" b="0" dirty="0" err="1"/>
              <a:t>Invitations</a:t>
            </a:r>
            <a:r>
              <a:rPr lang="de-AT" sz="3200" b="0" dirty="0"/>
              <a:t> </a:t>
            </a:r>
            <a:r>
              <a:rPr lang="de-AT" sz="3200" b="0" dirty="0" err="1"/>
              <a:t>and</a:t>
            </a:r>
            <a:r>
              <a:rPr lang="de-AT" sz="3200" b="0" dirty="0"/>
              <a:t> </a:t>
            </a:r>
            <a:r>
              <a:rPr lang="de-AT" sz="3200" b="0" dirty="0" err="1"/>
              <a:t>Minutes</a:t>
            </a:r>
            <a:r>
              <a:rPr lang="de-AT" sz="3200" b="0" dirty="0"/>
              <a:t> of all </a:t>
            </a:r>
            <a:r>
              <a:rPr lang="de-AT" sz="3200" b="0" dirty="0" err="1"/>
              <a:t>other</a:t>
            </a:r>
            <a:r>
              <a:rPr lang="de-AT" sz="3200" b="0" dirty="0"/>
              <a:t> MTI </a:t>
            </a:r>
            <a:r>
              <a:rPr lang="de-AT" sz="3200" b="0" dirty="0" err="1" smtClean="0"/>
              <a:t>events</a:t>
            </a:r>
            <a:endParaRPr lang="de-AT" sz="3200" b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Char char="•"/>
            </a:pPr>
            <a:r>
              <a:rPr lang="en-US" sz="2400" b="0" dirty="0"/>
              <a:t>for  </a:t>
            </a:r>
            <a:r>
              <a:rPr lang="en-US" sz="2400" dirty="0"/>
              <a:t>National </a:t>
            </a:r>
            <a:r>
              <a:rPr lang="en-US" sz="2400" dirty="0" err="1"/>
              <a:t>Represantatives</a:t>
            </a:r>
            <a:r>
              <a:rPr lang="en-US" sz="2400" dirty="0"/>
              <a:t> and POCs </a:t>
            </a:r>
            <a:r>
              <a:rPr lang="en-US" sz="2400" b="0" dirty="0"/>
              <a:t>on the Platform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Char char="•"/>
            </a:pPr>
            <a:r>
              <a:rPr lang="en-US" sz="2400" b="0" dirty="0"/>
              <a:t> to the respective MODs of MTI </a:t>
            </a:r>
            <a:r>
              <a:rPr lang="en-US" sz="2400" b="0" dirty="0" smtClean="0"/>
              <a:t>participants, permanent guests and guests via </a:t>
            </a:r>
            <a:r>
              <a:rPr lang="en-US" sz="2400" b="0" dirty="0"/>
              <a:t>the national Attaches</a:t>
            </a:r>
            <a:endParaRPr lang="en-US" sz="2400" dirty="0"/>
          </a:p>
          <a:p>
            <a:pPr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Char char="•"/>
            </a:pPr>
            <a:r>
              <a:rPr lang="de-AT" b="0" dirty="0" smtClean="0"/>
              <a:t> </a:t>
            </a:r>
            <a:endParaRPr b="0" dirty="0"/>
          </a:p>
          <a:p>
            <a:pPr marL="0" lvl="1" indent="0">
              <a:spcBef>
                <a:spcPts val="960"/>
              </a:spcBef>
              <a:spcAft>
                <a:spcPts val="0"/>
              </a:spcAft>
              <a:buClr>
                <a:srgbClr val="6868CF"/>
              </a:buClr>
              <a:buSzPts val="4800"/>
              <a:buNone/>
            </a:pPr>
            <a:r>
              <a:rPr lang="de-AT" sz="4800" u="sng" dirty="0">
                <a:solidFill>
                  <a:srgbClr val="6868CF"/>
                </a:solidFill>
              </a:rPr>
              <a:t>office.mti@bmlv.gv.at</a:t>
            </a:r>
            <a:endParaRPr sz="4800" u="sng" dirty="0">
              <a:solidFill>
                <a:srgbClr val="6868CF"/>
              </a:solidFill>
            </a:endParaRPr>
          </a:p>
          <a:p>
            <a:pPr marL="0" indent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6391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11" descr="Y:\bereiche\refka\GebAusb\P&amp;S_MTI\98_praktisches\Fahnen\TSCHREP.WMF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08" y="1437842"/>
            <a:ext cx="828000" cy="4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4" name="Textfeld 46"/>
          <p:cNvSpPr txBox="1">
            <a:spLocks noChangeArrowheads="1"/>
          </p:cNvSpPr>
          <p:nvPr/>
        </p:nvSpPr>
        <p:spPr bwMode="auto">
          <a:xfrm>
            <a:off x="6591743" y="1882221"/>
            <a:ext cx="843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GB" altLang="de-DE" sz="1800" dirty="0" smtClean="0">
                <a:latin typeface="Franklin Gothic Book" pitchFamily="34" charset="0"/>
              </a:rPr>
              <a:t>CZE</a:t>
            </a:r>
            <a:r>
              <a:rPr lang="en-GB" altLang="de-DE" sz="1800" baseline="30000" dirty="0" smtClean="0">
                <a:latin typeface="+mj-lt"/>
              </a:rPr>
              <a:t>2)</a:t>
            </a:r>
            <a:endParaRPr lang="en-GB" altLang="de-DE" sz="1800" baseline="30000" dirty="0">
              <a:latin typeface="+mj-lt"/>
            </a:endParaRPr>
          </a:p>
        </p:txBody>
      </p:sp>
      <p:sp>
        <p:nvSpPr>
          <p:cNvPr id="4099" name="Textfeld 72"/>
          <p:cNvSpPr txBox="1">
            <a:spLocks noChangeArrowheads="1"/>
          </p:cNvSpPr>
          <p:nvPr/>
        </p:nvSpPr>
        <p:spPr bwMode="auto">
          <a:xfrm>
            <a:off x="1820863" y="1906984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800" dirty="0">
                <a:latin typeface="Franklin Gothic Book" pitchFamily="34" charset="0"/>
              </a:rPr>
              <a:t>Participants</a:t>
            </a:r>
            <a:r>
              <a:rPr lang="de-AT" altLang="de-DE" sz="1800" dirty="0">
                <a:latin typeface="Franklin Gothic Book" pitchFamily="34" charset="0"/>
              </a:rPr>
              <a:t>:</a:t>
            </a:r>
          </a:p>
        </p:txBody>
      </p:sp>
      <p:sp>
        <p:nvSpPr>
          <p:cNvPr id="4101" name="Textfeld 75"/>
          <p:cNvSpPr txBox="1">
            <a:spLocks noChangeArrowheads="1"/>
          </p:cNvSpPr>
          <p:nvPr/>
        </p:nvSpPr>
        <p:spPr bwMode="auto">
          <a:xfrm>
            <a:off x="1820862" y="4221088"/>
            <a:ext cx="1322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 dirty="0">
                <a:latin typeface="Franklin Gothic Book" pitchFamily="34" charset="0"/>
              </a:rPr>
              <a:t>Permanent Guest:</a:t>
            </a:r>
          </a:p>
        </p:txBody>
      </p:sp>
      <p:grpSp>
        <p:nvGrpSpPr>
          <p:cNvPr id="4102" name="Gruppieren 31"/>
          <p:cNvGrpSpPr>
            <a:grpSpLocks/>
          </p:cNvGrpSpPr>
          <p:nvPr/>
        </p:nvGrpSpPr>
        <p:grpSpPr bwMode="auto">
          <a:xfrm>
            <a:off x="3447771" y="4227364"/>
            <a:ext cx="1867420" cy="785812"/>
            <a:chOff x="1911776" y="4653136"/>
            <a:chExt cx="1867666" cy="786763"/>
          </a:xfrm>
        </p:grpSpPr>
        <p:pic>
          <p:nvPicPr>
            <p:cNvPr id="4141" name="Grafik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776" y="4653136"/>
              <a:ext cx="788016" cy="74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2" name="Textfeld 77"/>
            <p:cNvSpPr txBox="1">
              <a:spLocks noChangeArrowheads="1"/>
            </p:cNvSpPr>
            <p:nvPr/>
          </p:nvSpPr>
          <p:spPr bwMode="auto">
            <a:xfrm>
              <a:off x="2530893" y="4716573"/>
              <a:ext cx="1248549" cy="723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NATO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MW COE</a:t>
              </a:r>
            </a:p>
          </p:txBody>
        </p:sp>
      </p:grpSp>
      <p:grpSp>
        <p:nvGrpSpPr>
          <p:cNvPr id="4113" name="Gruppieren 69"/>
          <p:cNvGrpSpPr>
            <a:grpSpLocks noChangeAspect="1"/>
          </p:cNvGrpSpPr>
          <p:nvPr/>
        </p:nvGrpSpPr>
        <p:grpSpPr bwMode="auto">
          <a:xfrm>
            <a:off x="3465822" y="1422097"/>
            <a:ext cx="828000" cy="857770"/>
            <a:chOff x="2380143" y="1413229"/>
            <a:chExt cx="1306058" cy="1352163"/>
          </a:xfrm>
        </p:grpSpPr>
        <p:pic>
          <p:nvPicPr>
            <p:cNvPr id="4139" name="Picture 7" descr="Y:\bereiche\refka\GebAusb\P&amp;S_MTI\98_praktisches\Fahnen\OESTERR.WMF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143" y="1413229"/>
              <a:ext cx="1306058" cy="766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0" name="Textfeld 71"/>
            <p:cNvSpPr txBox="1">
              <a:spLocks noChangeArrowheads="1"/>
            </p:cNvSpPr>
            <p:nvPr/>
          </p:nvSpPr>
          <p:spPr bwMode="auto">
            <a:xfrm>
              <a:off x="2547019" y="2182780"/>
              <a:ext cx="1051113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AUT</a:t>
              </a:r>
            </a:p>
          </p:txBody>
        </p:sp>
      </p:grpSp>
      <p:grpSp>
        <p:nvGrpSpPr>
          <p:cNvPr id="4115" name="Gruppieren 7"/>
          <p:cNvGrpSpPr>
            <a:grpSpLocks/>
          </p:cNvGrpSpPr>
          <p:nvPr/>
        </p:nvGrpSpPr>
        <p:grpSpPr bwMode="auto">
          <a:xfrm>
            <a:off x="4477959" y="1422097"/>
            <a:ext cx="3888386" cy="858065"/>
            <a:chOff x="1522844" y="2542727"/>
            <a:chExt cx="3889174" cy="856789"/>
          </a:xfrm>
        </p:grpSpPr>
        <p:grpSp>
          <p:nvGrpSpPr>
            <p:cNvPr id="4116" name="Gruppieren 50"/>
            <p:cNvGrpSpPr>
              <a:grpSpLocks noChangeAspect="1"/>
            </p:cNvGrpSpPr>
            <p:nvPr/>
          </p:nvGrpSpPr>
          <p:grpSpPr bwMode="auto">
            <a:xfrm>
              <a:off x="1522844" y="2542727"/>
              <a:ext cx="833073" cy="856789"/>
              <a:chOff x="3904628" y="2110665"/>
              <a:chExt cx="1270766" cy="1336587"/>
            </a:xfrm>
          </p:grpSpPr>
          <p:pic>
            <p:nvPicPr>
              <p:cNvPr id="4125" name="Picture 3" descr="Y:\bereiche\refka\GebAusb\P&amp;S_MTI\98_praktisches\Fahnen\BELGIEN.WMF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4628" y="2110665"/>
                <a:ext cx="1263284" cy="75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6" name="Textfeld 52"/>
              <p:cNvSpPr txBox="1">
                <a:spLocks noChangeArrowheads="1"/>
              </p:cNvSpPr>
              <p:nvPr/>
            </p:nvSpPr>
            <p:spPr bwMode="auto">
              <a:xfrm>
                <a:off x="4124281" y="2871094"/>
                <a:ext cx="1051113" cy="576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de-DE" sz="1800" dirty="0">
                    <a:latin typeface="Franklin Gothic Book" pitchFamily="34" charset="0"/>
                  </a:rPr>
                  <a:t>BEL</a:t>
                </a:r>
              </a:p>
            </p:txBody>
          </p:sp>
        </p:grpSp>
        <p:grpSp>
          <p:nvGrpSpPr>
            <p:cNvPr id="4117" name="Gruppieren 62"/>
            <p:cNvGrpSpPr>
              <a:grpSpLocks noChangeAspect="1"/>
            </p:cNvGrpSpPr>
            <p:nvPr/>
          </p:nvGrpSpPr>
          <p:grpSpPr bwMode="auto">
            <a:xfrm>
              <a:off x="4583850" y="2559173"/>
              <a:ext cx="828168" cy="840339"/>
              <a:chOff x="4124955" y="2599694"/>
              <a:chExt cx="1263287" cy="1310925"/>
            </a:xfrm>
          </p:grpSpPr>
          <p:pic>
            <p:nvPicPr>
              <p:cNvPr id="4123" name="Picture 14" descr="Y:\bereiche\refka\GebAusb\P&amp;S_MTI\98_praktisches\Fahnen\DEUTSCHL_Herwig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955" y="2599694"/>
                <a:ext cx="1263287" cy="734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4" name="Textfeld 64"/>
              <p:cNvSpPr txBox="1">
                <a:spLocks noChangeArrowheads="1"/>
              </p:cNvSpPr>
              <p:nvPr/>
            </p:nvSpPr>
            <p:spPr bwMode="auto">
              <a:xfrm>
                <a:off x="4227267" y="3334465"/>
                <a:ext cx="1051111" cy="576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de-DE" sz="1800" dirty="0">
                    <a:latin typeface="Franklin Gothic Book" pitchFamily="34" charset="0"/>
                  </a:rPr>
                  <a:t>DEU</a:t>
                </a:r>
              </a:p>
            </p:txBody>
          </p:sp>
        </p:grpSp>
        <p:pic>
          <p:nvPicPr>
            <p:cNvPr id="41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542728"/>
              <a:ext cx="828168" cy="49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Textfeld 24"/>
            <p:cNvSpPr txBox="1">
              <a:spLocks noChangeArrowheads="1"/>
            </p:cNvSpPr>
            <p:nvPr/>
          </p:nvSpPr>
          <p:spPr bwMode="auto">
            <a:xfrm>
              <a:off x="2634386" y="3030182"/>
              <a:ext cx="6889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BGR</a:t>
              </a:r>
            </a:p>
          </p:txBody>
        </p:sp>
      </p:grpSp>
      <p:sp>
        <p:nvSpPr>
          <p:cNvPr id="4105" name="Textfeld 76"/>
          <p:cNvSpPr txBox="1">
            <a:spLocks noChangeArrowheads="1"/>
          </p:cNvSpPr>
          <p:nvPr/>
        </p:nvSpPr>
        <p:spPr bwMode="auto">
          <a:xfrm>
            <a:off x="1820863" y="5291362"/>
            <a:ext cx="132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 dirty="0">
                <a:latin typeface="Franklin Gothic Book" pitchFamily="34" charset="0"/>
              </a:rPr>
              <a:t>Guests:</a:t>
            </a:r>
          </a:p>
        </p:txBody>
      </p:sp>
      <p:grpSp>
        <p:nvGrpSpPr>
          <p:cNvPr id="4106" name="Gruppieren 2"/>
          <p:cNvGrpSpPr>
            <a:grpSpLocks/>
          </p:cNvGrpSpPr>
          <p:nvPr/>
        </p:nvGrpSpPr>
        <p:grpSpPr bwMode="auto">
          <a:xfrm>
            <a:off x="8586041" y="1431421"/>
            <a:ext cx="828000" cy="844895"/>
            <a:chOff x="2944250" y="5806027"/>
            <a:chExt cx="679668" cy="1310334"/>
          </a:xfrm>
        </p:grpSpPr>
        <p:sp>
          <p:nvSpPr>
            <p:cNvPr id="4111" name="Textfeld 3"/>
            <p:cNvSpPr txBox="1">
              <a:spLocks noChangeArrowheads="1"/>
            </p:cNvSpPr>
            <p:nvPr/>
          </p:nvSpPr>
          <p:spPr bwMode="auto">
            <a:xfrm>
              <a:off x="2959796" y="6543570"/>
              <a:ext cx="580546" cy="57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de-AT" altLang="de-DE" sz="1800" dirty="0" smtClean="0">
                  <a:latin typeface="+mj-lt"/>
                </a:rPr>
                <a:t>ESP</a:t>
              </a:r>
              <a:r>
                <a:rPr lang="de-AT" altLang="de-DE" sz="1800" baseline="30000" dirty="0" smtClean="0">
                  <a:latin typeface="+mj-lt"/>
                </a:rPr>
                <a:t>3)</a:t>
              </a:r>
              <a:endParaRPr lang="de-AT" altLang="de-DE" sz="1800" baseline="30000" dirty="0">
                <a:latin typeface="+mj-lt"/>
              </a:endParaRPr>
            </a:p>
          </p:txBody>
        </p:sp>
        <p:pic>
          <p:nvPicPr>
            <p:cNvPr id="4112" name="Picture 48" descr="C:\Users\xg5k\Downloads\ESP.png"/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250" y="5806027"/>
              <a:ext cx="679668" cy="75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feld 1"/>
          <p:cNvSpPr txBox="1"/>
          <p:nvPr/>
        </p:nvSpPr>
        <p:spPr>
          <a:xfrm>
            <a:off x="1820863" y="3284984"/>
            <a:ext cx="14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latin typeface="+mn-lt"/>
              </a:rPr>
              <a:t>Observer</a:t>
            </a:r>
            <a:r>
              <a:rPr lang="de-AT" sz="1800" dirty="0"/>
              <a:t>:</a:t>
            </a:r>
          </a:p>
        </p:txBody>
      </p:sp>
      <p:grpSp>
        <p:nvGrpSpPr>
          <p:cNvPr id="55" name="Gruppieren 56"/>
          <p:cNvGrpSpPr>
            <a:grpSpLocks noChangeAspect="1"/>
          </p:cNvGrpSpPr>
          <p:nvPr/>
        </p:nvGrpSpPr>
        <p:grpSpPr bwMode="auto">
          <a:xfrm>
            <a:off x="3469705" y="2378563"/>
            <a:ext cx="1258143" cy="792839"/>
            <a:chOff x="2067435" y="3872383"/>
            <a:chExt cx="2200797" cy="1841426"/>
          </a:xfrm>
        </p:grpSpPr>
        <p:pic>
          <p:nvPicPr>
            <p:cNvPr id="56" name="Picture 13" descr="Y:\bereiche\refka\GebAusb\P&amp;S_MTI\98_praktisches\Fahnen\FRANCEFL.WMF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435" y="3872383"/>
              <a:ext cx="1448373" cy="1128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feld 58"/>
            <p:cNvSpPr txBox="1">
              <a:spLocks noChangeArrowheads="1"/>
            </p:cNvSpPr>
            <p:nvPr/>
          </p:nvSpPr>
          <p:spPr bwMode="auto">
            <a:xfrm>
              <a:off x="2239177" y="4856009"/>
              <a:ext cx="2029055" cy="8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de-DE" sz="1800" dirty="0" smtClean="0">
                  <a:latin typeface="Franklin Gothic Book" pitchFamily="34" charset="0"/>
                </a:rPr>
                <a:t>FRA</a:t>
              </a:r>
              <a:r>
                <a:rPr lang="en-GB" altLang="de-DE" sz="1800" baseline="30000" dirty="0" smtClean="0">
                  <a:latin typeface="+mj-lt"/>
                </a:rPr>
                <a:t>4)</a:t>
              </a:r>
              <a:endParaRPr lang="en-GB" altLang="de-DE" sz="1800" baseline="30000" dirty="0">
                <a:latin typeface="+mj-lt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9067032" y="5589240"/>
            <a:ext cx="269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aseline="30000" dirty="0" smtClean="0"/>
              <a:t>1)</a:t>
            </a:r>
            <a:r>
              <a:rPr lang="de-AT" sz="1800" dirty="0" smtClean="0"/>
              <a:t> </a:t>
            </a:r>
            <a:r>
              <a:rPr lang="de-AT" sz="1800" dirty="0" err="1"/>
              <a:t>since</a:t>
            </a:r>
            <a:r>
              <a:rPr lang="de-AT" sz="1800" dirty="0"/>
              <a:t> 28</a:t>
            </a:r>
            <a:r>
              <a:rPr lang="de-AT" sz="1800" baseline="30000" dirty="0"/>
              <a:t>th</a:t>
            </a:r>
            <a:r>
              <a:rPr lang="de-AT" sz="1800" dirty="0"/>
              <a:t> Nov 2016</a:t>
            </a:r>
          </a:p>
          <a:p>
            <a:r>
              <a:rPr lang="de-AT" sz="1800" baseline="30000" dirty="0" smtClean="0"/>
              <a:t>2)</a:t>
            </a:r>
            <a:r>
              <a:rPr lang="de-AT" sz="1800" dirty="0" smtClean="0"/>
              <a:t> </a:t>
            </a:r>
            <a:r>
              <a:rPr lang="de-AT" sz="1800" dirty="0" err="1" smtClean="0"/>
              <a:t>since</a:t>
            </a:r>
            <a:r>
              <a:rPr lang="de-AT" sz="1800" dirty="0" smtClean="0"/>
              <a:t>  </a:t>
            </a:r>
            <a:r>
              <a:rPr lang="de-AT" sz="1800" dirty="0"/>
              <a:t>6</a:t>
            </a:r>
            <a:r>
              <a:rPr lang="de-AT" sz="1800" baseline="30000" dirty="0"/>
              <a:t>th</a:t>
            </a:r>
            <a:r>
              <a:rPr lang="de-AT" sz="1800" dirty="0"/>
              <a:t>  </a:t>
            </a:r>
            <a:r>
              <a:rPr lang="de-AT" sz="1800" dirty="0" err="1"/>
              <a:t>Dec</a:t>
            </a:r>
            <a:r>
              <a:rPr lang="de-AT" sz="1800" dirty="0"/>
              <a:t> 2017</a:t>
            </a:r>
          </a:p>
          <a:p>
            <a:r>
              <a:rPr lang="de-AT" sz="1800" baseline="30000" dirty="0" smtClean="0"/>
              <a:t>3)</a:t>
            </a:r>
            <a:r>
              <a:rPr lang="de-AT" sz="1800" dirty="0" smtClean="0"/>
              <a:t> </a:t>
            </a:r>
            <a:r>
              <a:rPr lang="de-AT" sz="1800" dirty="0" err="1"/>
              <a:t>since</a:t>
            </a:r>
            <a:r>
              <a:rPr lang="de-AT" sz="1800" dirty="0"/>
              <a:t> 26</a:t>
            </a:r>
            <a:r>
              <a:rPr lang="de-AT" sz="1800" baseline="30000" dirty="0"/>
              <a:t>th</a:t>
            </a:r>
            <a:r>
              <a:rPr lang="de-AT" sz="1800" dirty="0"/>
              <a:t> </a:t>
            </a:r>
            <a:r>
              <a:rPr lang="de-AT" sz="1800" dirty="0" err="1"/>
              <a:t>Oct</a:t>
            </a:r>
            <a:r>
              <a:rPr lang="de-AT" sz="1800" dirty="0"/>
              <a:t> </a:t>
            </a:r>
            <a:r>
              <a:rPr lang="de-AT" sz="1800" dirty="0" smtClean="0"/>
              <a:t>2020</a:t>
            </a:r>
          </a:p>
          <a:p>
            <a:r>
              <a:rPr lang="de-AT" sz="1800" baseline="30000" dirty="0" smtClean="0"/>
              <a:t>4)</a:t>
            </a:r>
            <a:r>
              <a:rPr lang="de-AT" sz="1800" dirty="0" smtClean="0"/>
              <a:t> </a:t>
            </a:r>
            <a:r>
              <a:rPr lang="de-AT" sz="1800" dirty="0" err="1"/>
              <a:t>since</a:t>
            </a:r>
            <a:r>
              <a:rPr lang="de-AT" sz="1800" dirty="0"/>
              <a:t> 22</a:t>
            </a:r>
            <a:r>
              <a:rPr lang="de-AT" sz="1800" baseline="30000" dirty="0"/>
              <a:t>th</a:t>
            </a:r>
            <a:r>
              <a:rPr lang="de-AT" sz="1800" dirty="0"/>
              <a:t> Sep 2022</a:t>
            </a:r>
          </a:p>
        </p:txBody>
      </p:sp>
      <p:grpSp>
        <p:nvGrpSpPr>
          <p:cNvPr id="58" name="Gruppieren 4"/>
          <p:cNvGrpSpPr>
            <a:grpSpLocks/>
          </p:cNvGrpSpPr>
          <p:nvPr/>
        </p:nvGrpSpPr>
        <p:grpSpPr bwMode="auto">
          <a:xfrm>
            <a:off x="4515741" y="5277582"/>
            <a:ext cx="790218" cy="792088"/>
            <a:chOff x="4938437" y="5801561"/>
            <a:chExt cx="763238" cy="793428"/>
          </a:xfrm>
        </p:grpSpPr>
        <p:sp>
          <p:nvSpPr>
            <p:cNvPr id="59" name="Textfeld 3"/>
            <p:cNvSpPr txBox="1">
              <a:spLocks noChangeArrowheads="1"/>
            </p:cNvSpPr>
            <p:nvPr/>
          </p:nvSpPr>
          <p:spPr bwMode="auto">
            <a:xfrm>
              <a:off x="5004048" y="6225657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AT" altLang="de-DE" sz="1800" dirty="0"/>
                <a:t>ROU</a:t>
              </a:r>
            </a:p>
          </p:txBody>
        </p:sp>
        <p:pic>
          <p:nvPicPr>
            <p:cNvPr id="60" name="Picture 50" descr="C:\Users\xg5k\Downloads\RUM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437" y="5801561"/>
              <a:ext cx="737918" cy="48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27" name="Gruppieren 47"/>
          <p:cNvGrpSpPr>
            <a:grpSpLocks noChangeAspect="1"/>
          </p:cNvGrpSpPr>
          <p:nvPr/>
        </p:nvGrpSpPr>
        <p:grpSpPr bwMode="auto">
          <a:xfrm>
            <a:off x="5528465" y="2367722"/>
            <a:ext cx="828000" cy="810693"/>
            <a:chOff x="7313852" y="1814217"/>
            <a:chExt cx="1263104" cy="1263347"/>
          </a:xfrm>
        </p:grpSpPr>
        <p:pic>
          <p:nvPicPr>
            <p:cNvPr id="4137" name="Picture 6" descr="Y:\bereiche\refka\GebAusb\P&amp;S_MTI\98_praktisches\Fahnen\NIEDERLD.WMF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852" y="1814217"/>
              <a:ext cx="1263104" cy="75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8" name="Textfeld 49"/>
            <p:cNvSpPr txBox="1">
              <a:spLocks noChangeArrowheads="1"/>
            </p:cNvSpPr>
            <p:nvPr/>
          </p:nvSpPr>
          <p:spPr bwMode="auto">
            <a:xfrm>
              <a:off x="7424618" y="2501411"/>
              <a:ext cx="1051113" cy="57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NLD</a:t>
              </a:r>
            </a:p>
          </p:txBody>
        </p:sp>
      </p:grpSp>
      <p:grpSp>
        <p:nvGrpSpPr>
          <p:cNvPr id="4128" name="Gruppieren 53"/>
          <p:cNvGrpSpPr>
            <a:grpSpLocks noChangeAspect="1"/>
          </p:cNvGrpSpPr>
          <p:nvPr/>
        </p:nvGrpSpPr>
        <p:grpSpPr bwMode="auto">
          <a:xfrm>
            <a:off x="6550906" y="2358096"/>
            <a:ext cx="828000" cy="865342"/>
            <a:chOff x="8030698" y="3645778"/>
            <a:chExt cx="1263104" cy="1348513"/>
          </a:xfrm>
        </p:grpSpPr>
        <p:pic>
          <p:nvPicPr>
            <p:cNvPr id="4135" name="Picture 8" descr="Y:\bereiche\refka\GebAusb\P&amp;S_MTI\98_praktisches\Fahnen\POLEN.WMF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698" y="3645778"/>
              <a:ext cx="1263104" cy="75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6" name="Textfeld 55"/>
            <p:cNvSpPr txBox="1">
              <a:spLocks noChangeArrowheads="1"/>
            </p:cNvSpPr>
            <p:nvPr/>
          </p:nvSpPr>
          <p:spPr bwMode="auto">
            <a:xfrm>
              <a:off x="8185954" y="4418135"/>
              <a:ext cx="1051115" cy="57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POL</a:t>
              </a:r>
            </a:p>
          </p:txBody>
        </p:sp>
      </p:grpSp>
      <p:grpSp>
        <p:nvGrpSpPr>
          <p:cNvPr id="4129" name="Gruppieren 59"/>
          <p:cNvGrpSpPr>
            <a:grpSpLocks noChangeAspect="1"/>
          </p:cNvGrpSpPr>
          <p:nvPr/>
        </p:nvGrpSpPr>
        <p:grpSpPr bwMode="auto">
          <a:xfrm>
            <a:off x="7567094" y="2367719"/>
            <a:ext cx="828000" cy="846096"/>
            <a:chOff x="6121887" y="5176474"/>
            <a:chExt cx="1263104" cy="1318520"/>
          </a:xfrm>
        </p:grpSpPr>
        <p:pic>
          <p:nvPicPr>
            <p:cNvPr id="4133" name="Picture 10" descr="Y:\bereiche\refka\GebAusb\P&amp;S_MTI\98_praktisches\Fahnen\SLOVENI1.WMF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87" y="5176474"/>
              <a:ext cx="1263104" cy="75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4" name="Textfeld 61"/>
            <p:cNvSpPr txBox="1">
              <a:spLocks noChangeArrowheads="1"/>
            </p:cNvSpPr>
            <p:nvPr/>
          </p:nvSpPr>
          <p:spPr bwMode="auto">
            <a:xfrm>
              <a:off x="6203387" y="5918838"/>
              <a:ext cx="1051115" cy="57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SVN</a:t>
              </a:r>
            </a:p>
          </p:txBody>
        </p:sp>
      </p:grpSp>
      <p:grpSp>
        <p:nvGrpSpPr>
          <p:cNvPr id="4130" name="Gruppieren 65"/>
          <p:cNvGrpSpPr>
            <a:grpSpLocks noChangeAspect="1"/>
          </p:cNvGrpSpPr>
          <p:nvPr/>
        </p:nvGrpSpPr>
        <p:grpSpPr bwMode="auto">
          <a:xfrm>
            <a:off x="8552114" y="2354644"/>
            <a:ext cx="877886" cy="820480"/>
            <a:chOff x="5699303" y="2723152"/>
            <a:chExt cx="1348254" cy="1270877"/>
          </a:xfrm>
        </p:grpSpPr>
        <p:pic>
          <p:nvPicPr>
            <p:cNvPr id="4131" name="Picture 9" descr="Y:\bereiche\refka\GebAusb\P&amp;S_MTI\98_praktisches\Fahnen\SCHWEDEN.WMF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303" y="2723152"/>
              <a:ext cx="1271638" cy="75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xtfeld 67"/>
            <p:cNvSpPr txBox="1">
              <a:spLocks noChangeArrowheads="1"/>
            </p:cNvSpPr>
            <p:nvPr/>
          </p:nvSpPr>
          <p:spPr bwMode="auto">
            <a:xfrm>
              <a:off x="5699303" y="3421099"/>
              <a:ext cx="1348254" cy="57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en-GB" altLang="de-DE" sz="1800" dirty="0" smtClean="0">
                  <a:latin typeface="+mj-lt"/>
                </a:rPr>
                <a:t>SWE</a:t>
              </a:r>
              <a:r>
                <a:rPr lang="en-GB" altLang="de-DE" sz="1800" baseline="30000" dirty="0" smtClean="0">
                  <a:latin typeface="+mj-lt"/>
                </a:rPr>
                <a:t>1)</a:t>
              </a:r>
              <a:endParaRPr lang="en-GB" altLang="de-DE" sz="1800" baseline="30000" dirty="0">
                <a:latin typeface="+mj-lt"/>
              </a:endParaRPr>
            </a:p>
          </p:txBody>
        </p:sp>
      </p:grpSp>
      <p:pic>
        <p:nvPicPr>
          <p:cNvPr id="48" name="Picture 3" descr="P:\bereiche\refka\GebAusb\P&amp;S_MTI\98_praktisches\Fahnen\Kroatien.T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393358"/>
            <a:ext cx="812416" cy="4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feld 49"/>
          <p:cNvSpPr txBox="1">
            <a:spLocks noChangeArrowheads="1"/>
          </p:cNvSpPr>
          <p:nvPr/>
        </p:nvSpPr>
        <p:spPr bwMode="auto">
          <a:xfrm>
            <a:off x="4614509" y="2836533"/>
            <a:ext cx="689034" cy="3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de-DE" sz="1800" dirty="0">
                <a:latin typeface="Franklin Gothic Book" pitchFamily="34" charset="0"/>
              </a:rPr>
              <a:t>HRV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417049" y="5277582"/>
            <a:ext cx="824892" cy="812670"/>
            <a:chOff x="3417049" y="5277582"/>
            <a:chExt cx="824892" cy="812670"/>
          </a:xfrm>
        </p:grpSpPr>
        <p:sp>
          <p:nvSpPr>
            <p:cNvPr id="62" name="Textfeld 3"/>
            <p:cNvSpPr txBox="1">
              <a:spLocks noChangeArrowheads="1"/>
            </p:cNvSpPr>
            <p:nvPr/>
          </p:nvSpPr>
          <p:spPr bwMode="auto">
            <a:xfrm>
              <a:off x="3595971" y="5721510"/>
              <a:ext cx="527140" cy="36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AT" altLang="de-DE" sz="1800" dirty="0"/>
                <a:t>ITA</a:t>
              </a:r>
            </a:p>
          </p:txBody>
        </p:sp>
        <p:pic>
          <p:nvPicPr>
            <p:cNvPr id="63" name="Picture 49" descr="C:\Users\xg5k\Downloads\ITA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049" y="5277582"/>
              <a:ext cx="824892" cy="48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llipse 5"/>
          <p:cNvSpPr/>
          <p:nvPr/>
        </p:nvSpPr>
        <p:spPr>
          <a:xfrm>
            <a:off x="3290888" y="2221366"/>
            <a:ext cx="1245500" cy="104953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Ellipse 52"/>
          <p:cNvSpPr/>
          <p:nvPr/>
        </p:nvSpPr>
        <p:spPr>
          <a:xfrm>
            <a:off x="8904312" y="6385612"/>
            <a:ext cx="2736304" cy="47238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Titel 2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AT" dirty="0" err="1"/>
              <a:t>Closing</a:t>
            </a:r>
            <a:r>
              <a:rPr lang="de-AT" dirty="0"/>
              <a:t> </a:t>
            </a:r>
            <a:r>
              <a:rPr lang="de-AT" dirty="0" err="1"/>
              <a:t>Remarks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38866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866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Rhodope</a:t>
            </a:r>
            <a:r>
              <a:rPr lang="de-AT" dirty="0"/>
              <a:t> </a:t>
            </a:r>
            <a:r>
              <a:rPr lang="de-AT" dirty="0" smtClean="0"/>
              <a:t>24; </a:t>
            </a:r>
            <a:r>
              <a:rPr lang="de-AT" dirty="0"/>
              <a:t>2 </a:t>
            </a:r>
            <a:r>
              <a:rPr lang="de-AT" dirty="0" err="1"/>
              <a:t>weeks</a:t>
            </a:r>
            <a:r>
              <a:rPr lang="de-AT" dirty="0"/>
              <a:t> end of </a:t>
            </a:r>
            <a:r>
              <a:rPr lang="de-AT" dirty="0" smtClean="0"/>
              <a:t>Mar 2024</a:t>
            </a:r>
            <a:endParaRPr lang="de-AT" dirty="0"/>
          </a:p>
          <a:p>
            <a:r>
              <a:rPr lang="en-GB" dirty="0" smtClean="0"/>
              <a:t>FCC </a:t>
            </a:r>
            <a:r>
              <a:rPr lang="en-GB" dirty="0"/>
              <a:t>Alpine </a:t>
            </a:r>
            <a:r>
              <a:rPr lang="en-GB" dirty="0" err="1" smtClean="0"/>
              <a:t>Defense</a:t>
            </a:r>
            <a:r>
              <a:rPr lang="en-GB" dirty="0" smtClean="0"/>
              <a:t> </a:t>
            </a:r>
            <a:r>
              <a:rPr lang="en-GB" dirty="0"/>
              <a:t>24, </a:t>
            </a:r>
            <a:r>
              <a:rPr lang="en-GB" dirty="0" smtClean="0"/>
              <a:t>2/4 2024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de-AT" dirty="0"/>
              <a:t>Alpine Defense 24 (</a:t>
            </a:r>
            <a:r>
              <a:rPr lang="de-AT" dirty="0" err="1"/>
              <a:t>two</a:t>
            </a:r>
            <a:r>
              <a:rPr lang="de-AT" dirty="0"/>
              <a:t> </a:t>
            </a:r>
            <a:r>
              <a:rPr lang="de-AT" dirty="0" err="1"/>
              <a:t>Weeks</a:t>
            </a:r>
            <a:r>
              <a:rPr lang="de-AT" dirty="0"/>
              <a:t> </a:t>
            </a:r>
            <a:r>
              <a:rPr lang="de-AT" dirty="0" err="1"/>
              <a:t>during</a:t>
            </a:r>
            <a:r>
              <a:rPr lang="de-AT" dirty="0"/>
              <a:t> </a:t>
            </a:r>
            <a:r>
              <a:rPr lang="de-AT" dirty="0" err="1"/>
              <a:t>Week</a:t>
            </a:r>
            <a:r>
              <a:rPr lang="de-AT" dirty="0"/>
              <a:t> 38 – </a:t>
            </a:r>
            <a:r>
              <a:rPr lang="de-AT" dirty="0" smtClean="0"/>
              <a:t>41 2024 TBD</a:t>
            </a:r>
            <a:r>
              <a:rPr lang="de-AT" dirty="0"/>
              <a:t>)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Berglöwe 25 ¼ 2025 (</a:t>
            </a:r>
            <a:r>
              <a:rPr lang="de-AT" dirty="0" err="1" smtClean="0"/>
              <a:t>winterly</a:t>
            </a:r>
            <a:r>
              <a:rPr lang="de-AT" dirty="0" smtClean="0"/>
              <a:t> </a:t>
            </a:r>
            <a:r>
              <a:rPr lang="de-AT" dirty="0" err="1" smtClean="0"/>
              <a:t>conditions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Programme of Work 2023 and following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56916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11424" y="1988840"/>
            <a:ext cx="10363200" cy="2088232"/>
          </a:xfrm>
        </p:spPr>
        <p:txBody>
          <a:bodyPr/>
          <a:lstStyle/>
          <a:p>
            <a:pPr algn="ctr"/>
            <a:r>
              <a:rPr lang="de-AT" sz="3600" dirty="0" err="1" smtClean="0"/>
              <a:t>Results</a:t>
            </a:r>
            <a:r>
              <a:rPr lang="de-AT" sz="3600" dirty="0" smtClean="0"/>
              <a:t> Needs &amp; </a:t>
            </a:r>
            <a:r>
              <a:rPr lang="de-AT" sz="3600" dirty="0" err="1" smtClean="0"/>
              <a:t>Offers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2800" dirty="0" smtClean="0">
                <a:solidFill>
                  <a:srgbClr val="000000"/>
                </a:solidFill>
              </a:rPr>
              <a:t>20</a:t>
            </a:r>
            <a:r>
              <a:rPr lang="de-AT" sz="2800" baseline="30000" dirty="0" smtClean="0">
                <a:solidFill>
                  <a:srgbClr val="000000"/>
                </a:solidFill>
              </a:rPr>
              <a:t> </a:t>
            </a:r>
            <a:r>
              <a:rPr lang="de-AT" sz="2800" dirty="0" err="1">
                <a:solidFill>
                  <a:srgbClr val="000000"/>
                </a:solidFill>
              </a:rPr>
              <a:t>October</a:t>
            </a:r>
            <a:r>
              <a:rPr lang="de-AT" sz="2800" dirty="0">
                <a:solidFill>
                  <a:srgbClr val="000000"/>
                </a:solidFill>
              </a:rPr>
              <a:t> </a:t>
            </a:r>
            <a:r>
              <a:rPr lang="de-AT" sz="2800" dirty="0" smtClean="0">
                <a:solidFill>
                  <a:srgbClr val="000000"/>
                </a:solidFill>
              </a:rPr>
              <a:t>2022</a:t>
            </a:r>
            <a:r>
              <a:rPr lang="de-AT" sz="2800" dirty="0">
                <a:solidFill>
                  <a:srgbClr val="000000"/>
                </a:solidFill>
              </a:rPr>
              <a:t/>
            </a:r>
            <a:br>
              <a:rPr lang="de-AT" sz="2800" dirty="0">
                <a:solidFill>
                  <a:srgbClr val="000000"/>
                </a:solidFill>
              </a:rPr>
            </a:br>
            <a:r>
              <a:rPr lang="de-AT" sz="2800" dirty="0" smtClean="0">
                <a:solidFill>
                  <a:srgbClr val="000000"/>
                </a:solidFill>
              </a:rPr>
              <a:t>PAMPLONA, SPAIN</a:t>
            </a:r>
            <a:br>
              <a:rPr lang="de-AT" sz="2800" dirty="0" smtClean="0">
                <a:solidFill>
                  <a:srgbClr val="000000"/>
                </a:solidFill>
              </a:rPr>
            </a:b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9096038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MTAs 2023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Way </a:t>
            </a:r>
            <a:r>
              <a:rPr lang="de-AT" dirty="0" err="1"/>
              <a:t>Ahead</a:t>
            </a:r>
            <a:r>
              <a:rPr lang="de-AT" dirty="0"/>
              <a:t> MTAs </a:t>
            </a:r>
            <a:r>
              <a:rPr lang="de-AT" dirty="0" smtClean="0"/>
              <a:t>2024</a:t>
            </a:r>
          </a:p>
          <a:p>
            <a:endParaRPr lang="de-AT" dirty="0"/>
          </a:p>
          <a:p>
            <a:r>
              <a:rPr lang="de-AT" dirty="0" smtClean="0"/>
              <a:t>Open Points</a:t>
            </a:r>
          </a:p>
          <a:p>
            <a:pPr marL="0" indent="0">
              <a:buNone/>
            </a:pPr>
            <a:endParaRPr lang="de-AT" dirty="0" smtClean="0"/>
          </a:p>
          <a:p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r>
              <a:rPr lang="de-AT" dirty="0" smtClean="0"/>
              <a:t> N&amp;O – </a:t>
            </a:r>
            <a:br>
              <a:rPr lang="de-AT" dirty="0" smtClean="0"/>
            </a:br>
            <a:r>
              <a:rPr lang="de-AT" dirty="0" smtClean="0"/>
              <a:t>8th PCM &amp; 2022 Annual Conference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7610216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MTA 2023 - BEL</a:t>
            </a:r>
            <a:endParaRPr lang="de-AT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/>
          </p:nvPr>
        </p:nvGraphicFramePr>
        <p:xfrm>
          <a:off x="1343472" y="1173369"/>
          <a:ext cx="9433047" cy="5330792"/>
        </p:xfrm>
        <a:graphic>
          <a:graphicData uri="http://schemas.openxmlformats.org/drawingml/2006/table">
            <a:tbl>
              <a:tblPr/>
              <a:tblGrid>
                <a:gridCol w="2696679">
                  <a:extLst>
                    <a:ext uri="{9D8B030D-6E8A-4147-A177-3AD203B41FA5}">
                      <a16:colId xmlns:a16="http://schemas.microsoft.com/office/drawing/2014/main" val="1798332725"/>
                    </a:ext>
                  </a:extLst>
                </a:gridCol>
                <a:gridCol w="3368184">
                  <a:extLst>
                    <a:ext uri="{9D8B030D-6E8A-4147-A177-3AD203B41FA5}">
                      <a16:colId xmlns:a16="http://schemas.microsoft.com/office/drawing/2014/main" val="1658388043"/>
                    </a:ext>
                  </a:extLst>
                </a:gridCol>
                <a:gridCol w="3368184">
                  <a:extLst>
                    <a:ext uri="{9D8B030D-6E8A-4147-A177-3AD203B41FA5}">
                      <a16:colId xmlns:a16="http://schemas.microsoft.com/office/drawing/2014/main" val="1599900500"/>
                    </a:ext>
                  </a:extLst>
                </a:gridCol>
              </a:tblGrid>
              <a:tr h="245389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Requested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endParaRPr lang="de-A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073598"/>
                  </a:ext>
                </a:extLst>
              </a:tr>
              <a:tr h="679541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Location/MTA (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desired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Prio1: MTA HOCHFILZEN</a:t>
                      </a:r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Prio2: MTA SEETALER ALPE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Prio1: MTA HOCHFILZEN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Prio2: MTA SEETALER ALPE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29224"/>
                  </a:ext>
                </a:extLst>
              </a:tr>
              <a:tr h="245389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Country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3616"/>
                  </a:ext>
                </a:extLst>
              </a:tr>
              <a:tr h="245389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Cdo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Para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35934"/>
                  </a:ext>
                </a:extLst>
              </a:tr>
              <a:tr h="462464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Requested time (from - to)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Prio1: 12.-24. February 2023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Prio2: 27. February - 10. March 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weeks 5-6 (30. January - 11. February 2023)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375694"/>
                  </a:ext>
                </a:extLst>
              </a:tr>
              <a:tr h="245389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Number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of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PAX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06901"/>
                  </a:ext>
                </a:extLst>
              </a:tr>
              <a:tr h="564872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Planned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activities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Living, mobility &amp; shooting in winter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 movement, survival and warfare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Living, Mobility &amp; Shooting in winter conditions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0645"/>
                  </a:ext>
                </a:extLst>
              </a:tr>
              <a:tr h="245389"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shooting ranges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6192"/>
                  </a:ext>
                </a:extLst>
              </a:tr>
              <a:tr h="1151444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Weapon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Systems/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Calibers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/ 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Ammo</a:t>
                      </a:r>
                      <a:endParaRPr lang="de-AT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Assault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Rifle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5,56 / 5,7 / 7,62 mm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AX .338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60mm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Mgun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7,62 / 12,7 mm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Assault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Rifle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5,56 / 5,7 / 7,62 mm 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Sniper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Rifle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.50 / .338 / 7,62 mm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81 mm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Gun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7,62 / 12,7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Gren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40 mm / LAW / RGW89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53768"/>
                  </a:ext>
                </a:extLst>
              </a:tr>
              <a:tr h="462464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Remarks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AUT Military Mountain Guide (HBF)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AUT Military Mountain Guide (HBF)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796034"/>
                  </a:ext>
                </a:extLst>
              </a:tr>
              <a:tr h="707854">
                <a:tc>
                  <a:txBody>
                    <a:bodyPr/>
                    <a:lstStyle/>
                    <a:p>
                      <a:pPr algn="l" fontAlgn="b"/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MTA HOCHFILZEN: </a:t>
                      </a:r>
                      <a:endParaRPr lang="de-A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13-24</a:t>
                      </a:r>
                      <a:r>
                        <a:rPr lang="de-A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MTA SEETALER ALPE: </a:t>
                      </a:r>
                      <a:endParaRPr lang="de-A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de-A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  <a:r>
                        <a:rPr lang="de-A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11</a:t>
                      </a:r>
                      <a:r>
                        <a:rPr lang="de-A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1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84369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MTA 2023 - BEL</a:t>
            </a:r>
            <a:endParaRPr lang="de-AT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/>
          </p:nvPr>
        </p:nvGraphicFramePr>
        <p:xfrm>
          <a:off x="1415480" y="1132063"/>
          <a:ext cx="9361039" cy="5338827"/>
        </p:xfrm>
        <a:graphic>
          <a:graphicData uri="http://schemas.openxmlformats.org/drawingml/2006/table">
            <a:tbl>
              <a:tblPr/>
              <a:tblGrid>
                <a:gridCol w="2769993">
                  <a:extLst>
                    <a:ext uri="{9D8B030D-6E8A-4147-A177-3AD203B41FA5}">
                      <a16:colId xmlns:a16="http://schemas.microsoft.com/office/drawing/2014/main" val="1798332725"/>
                    </a:ext>
                  </a:extLst>
                </a:gridCol>
                <a:gridCol w="3109396">
                  <a:extLst>
                    <a:ext uri="{9D8B030D-6E8A-4147-A177-3AD203B41FA5}">
                      <a16:colId xmlns:a16="http://schemas.microsoft.com/office/drawing/2014/main" val="2035322173"/>
                    </a:ext>
                  </a:extLst>
                </a:gridCol>
                <a:gridCol w="3481650">
                  <a:extLst>
                    <a:ext uri="{9D8B030D-6E8A-4147-A177-3AD203B41FA5}">
                      <a16:colId xmlns:a16="http://schemas.microsoft.com/office/drawing/2014/main" val="3843611698"/>
                    </a:ext>
                  </a:extLst>
                </a:gridCol>
              </a:tblGrid>
              <a:tr h="2506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Requested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073598"/>
                  </a:ext>
                </a:extLst>
              </a:tr>
              <a:tr h="714873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Location/MTA (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desired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Prio1: MTA LIZUM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Prio2: MTA SEETALER ALPE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MTA LIZUM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29224"/>
                  </a:ext>
                </a:extLst>
              </a:tr>
              <a:tr h="258148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Country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3616"/>
                  </a:ext>
                </a:extLst>
              </a:tr>
              <a:tr h="258148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12/13 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C/1 GR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35934"/>
                  </a:ext>
                </a:extLst>
              </a:tr>
              <a:tr h="486510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Requested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time (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from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-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Two weeks December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6.-24. March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375694"/>
                  </a:ext>
                </a:extLst>
              </a:tr>
              <a:tr h="258148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alternative time (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from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-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268735"/>
                  </a:ext>
                </a:extLst>
              </a:tr>
              <a:tr h="258148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Number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of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PAX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06901"/>
                  </a:ext>
                </a:extLst>
              </a:tr>
              <a:tr h="622525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Planned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activities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Living, Mobility &amp; shooting in winter condition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 movement, survival and warfare living, mobility and shooting in winter conditions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0645"/>
                  </a:ext>
                </a:extLst>
              </a:tr>
              <a:tr h="258148"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shooting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ranges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6192"/>
                  </a:ext>
                </a:extLst>
              </a:tr>
              <a:tr h="1211314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Weapon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Systems/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Calibers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/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Ammo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Assault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Rifle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5,56 / 5,7 / 7,62 mm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60 mm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Gun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7,62 / 12,8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Assault Rifle: 5,56 / 5,7 / 7,62 mm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60 mm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Gun 7,62 / 12,7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40 mm / LAW / RGW90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53768"/>
                  </a:ext>
                </a:extLst>
              </a:tr>
              <a:tr h="744658">
                <a:tc>
                  <a:txBody>
                    <a:bodyPr/>
                    <a:lstStyle/>
                    <a:p>
                      <a:pPr algn="l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MTA LIZUM: </a:t>
                      </a:r>
                      <a:endParaRPr lang="de-A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</a:t>
                      </a: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&amp; </a:t>
                      </a:r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MTA </a:t>
                      </a:r>
                      <a:r>
                        <a:rPr lang="de-A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Lizum</a:t>
                      </a:r>
                      <a:r>
                        <a:rPr lang="de-A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endParaRPr lang="de-A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– 21 </a:t>
                      </a:r>
                      <a:r>
                        <a:rPr lang="de-A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1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998784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MTA 2023 - CZE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236276" y="1340768"/>
          <a:ext cx="9480510" cy="5288949"/>
        </p:xfrm>
        <a:graphic>
          <a:graphicData uri="http://schemas.openxmlformats.org/drawingml/2006/table">
            <a:tbl>
              <a:tblPr/>
              <a:tblGrid>
                <a:gridCol w="2673989">
                  <a:extLst>
                    <a:ext uri="{9D8B030D-6E8A-4147-A177-3AD203B41FA5}">
                      <a16:colId xmlns:a16="http://schemas.microsoft.com/office/drawing/2014/main" val="2784967769"/>
                    </a:ext>
                  </a:extLst>
                </a:gridCol>
                <a:gridCol w="3730903">
                  <a:extLst>
                    <a:ext uri="{9D8B030D-6E8A-4147-A177-3AD203B41FA5}">
                      <a16:colId xmlns:a16="http://schemas.microsoft.com/office/drawing/2014/main" val="647863943"/>
                    </a:ext>
                  </a:extLst>
                </a:gridCol>
                <a:gridCol w="3075618">
                  <a:extLst>
                    <a:ext uri="{9D8B030D-6E8A-4147-A177-3AD203B41FA5}">
                      <a16:colId xmlns:a16="http://schemas.microsoft.com/office/drawing/2014/main" val="303332447"/>
                    </a:ext>
                  </a:extLst>
                </a:gridCol>
              </a:tblGrid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Requested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358953"/>
                  </a:ext>
                </a:extLst>
              </a:tr>
              <a:tr h="714010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Location/MTA (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desired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MTA HOCHFILZEN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thomas.abfalter@bmlv.gv.at</a:t>
                      </a:r>
                      <a:b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MTA LIZUM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45891"/>
                  </a:ext>
                </a:extLst>
              </a:tr>
              <a:tr h="238004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Country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45982"/>
                  </a:ext>
                </a:extLst>
              </a:tr>
              <a:tr h="238004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CZE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Army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Snipers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801782"/>
                  </a:ext>
                </a:extLst>
              </a:tr>
              <a:tr h="435127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Requested time (from - to)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2023 (5 Days)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Aprill 2023 (12 Days)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20260"/>
                  </a:ext>
                </a:extLst>
              </a:tr>
              <a:tr h="238004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Number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of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PAX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71656"/>
                  </a:ext>
                </a:extLst>
              </a:tr>
              <a:tr h="476007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Planned activities: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Sniper Deployment Tactics / Life Firing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Tactics, OPS planning, OPS C2, Life Firing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957926"/>
                  </a:ext>
                </a:extLst>
              </a:tr>
              <a:tr h="238004"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shooting ranges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47939"/>
                  </a:ext>
                </a:extLst>
              </a:tr>
              <a:tr h="1083378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Weapon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Systems/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Calibers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/ 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Ammo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.308Win, .50BMG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5.56 NATO; 7.62 NATO; 308WIN; .50BMG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71168"/>
                  </a:ext>
                </a:extLst>
              </a:tr>
              <a:tr h="476007">
                <a:tc>
                  <a:txBody>
                    <a:bodyPr/>
                    <a:lstStyle/>
                    <a:p>
                      <a:pPr algn="l" rtl="0" fontAlgn="t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Remarks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Request: Q2 Instructor, Sniper Instructor (Tactics, Balistics)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Request: Q2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Instructor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(COY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lvl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experience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87644"/>
                  </a:ext>
                </a:extLst>
              </a:tr>
              <a:tr h="666012"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MTA HOCHFILZEN: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February - 3. March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MTA HOCHFILZEN: </a:t>
                      </a:r>
                      <a:endParaRPr lang="de-AT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A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 </a:t>
                      </a:r>
                      <a:r>
                        <a:rPr lang="de-A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&amp; 15 ?? </a:t>
                      </a:r>
                      <a:endParaRPr lang="de-AT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A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RüMe</a:t>
                      </a:r>
                      <a:r>
                        <a:rPr lang="de-A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221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302289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master_mti_pc_template">
  <a:themeElements>
    <a:clrScheme name="Edelweiss Raid 2015 6 JgBr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alle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elweiss Raid 2015 6 JgBr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master_mti_ewr_cap_template</Template>
  <TotalTime>0</TotalTime>
  <Words>1244</Words>
  <Application>Microsoft Office PowerPoint</Application>
  <PresentationFormat>Breitbild</PresentationFormat>
  <Paragraphs>259</Paragraphs>
  <Slides>35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Arial</vt:lpstr>
      <vt:lpstr>Calibri</vt:lpstr>
      <vt:lpstr>Franklin Gothic Book</vt:lpstr>
      <vt:lpstr>Libre Franklin</vt:lpstr>
      <vt:lpstr>Times New Roman</vt:lpstr>
      <vt:lpstr>Wingdings</vt:lpstr>
      <vt:lpstr>master_mti_pc_template</vt:lpstr>
      <vt:lpstr>Results &amp; Way Ahead 20 October 2022 PAMPLONA, SPAIN</vt:lpstr>
      <vt:lpstr>Results Planning Committee Meeting</vt:lpstr>
      <vt:lpstr>Programme of Work 2023 and following</vt:lpstr>
      <vt:lpstr>Programme of Work 2023 and following</vt:lpstr>
      <vt:lpstr>Results Needs &amp; Offers 20 October 2022 PAMPLONA, SPAIN </vt:lpstr>
      <vt:lpstr>Results N&amp;O –  8th PCM &amp; 2022 Annual Conference</vt:lpstr>
      <vt:lpstr>MTA 2023 - BEL</vt:lpstr>
      <vt:lpstr>MTA 2023 - BEL</vt:lpstr>
      <vt:lpstr>MTA 2023 - CZE</vt:lpstr>
      <vt:lpstr>MTA 2023 - NLD</vt:lpstr>
      <vt:lpstr>Way Ahead – MTA/AUT 2024</vt:lpstr>
      <vt:lpstr>Way Ahead – MTA/AUT 2024</vt:lpstr>
      <vt:lpstr>Open Points</vt:lpstr>
      <vt:lpstr>Training 2023</vt:lpstr>
      <vt:lpstr>Results Capability Developement 20 October 2022 PAMPLONA, SPAIN </vt:lpstr>
      <vt:lpstr>Aim</vt:lpstr>
      <vt:lpstr>PowerPoint-Präsentation</vt:lpstr>
      <vt:lpstr>Required Capabilities</vt:lpstr>
      <vt:lpstr>Allocation Chart</vt:lpstr>
      <vt:lpstr>Course Description</vt:lpstr>
      <vt:lpstr>Refresher Courses</vt:lpstr>
      <vt:lpstr>Way ahead</vt:lpstr>
      <vt:lpstr>Results LI/LL 20 October 2022 PAMPLONA, SPAIN </vt:lpstr>
      <vt:lpstr>Results LI/LL-syndicate work</vt:lpstr>
      <vt:lpstr>Results LI/LL – Topic 1 Database Mtn-Equipment</vt:lpstr>
      <vt:lpstr>Results LI/LL – Topic 2 Fact Sheet</vt:lpstr>
      <vt:lpstr>Results LI/LL – Topic 3 LI/LL-support R-23/24</vt:lpstr>
      <vt:lpstr>Results Platform</vt:lpstr>
      <vt:lpstr>Timeline Minutes of the meeting</vt:lpstr>
      <vt:lpstr>PowerPoint-Präsentation</vt:lpstr>
      <vt:lpstr>PowerPoint-Präsentation</vt:lpstr>
      <vt:lpstr>PowerPoint-Präsentation</vt:lpstr>
      <vt:lpstr>Further Communication</vt:lpstr>
      <vt:lpstr>Closing Remarks</vt:lpstr>
      <vt:lpstr>PowerPoint-Präsentation</vt:lpstr>
    </vt:vector>
  </TitlesOfParts>
  <Company>BMLVS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xxaw</dc:creator>
  <cp:lastModifiedBy>xg6i</cp:lastModifiedBy>
  <cp:revision>100</cp:revision>
  <cp:lastPrinted>2021-10-05T22:41:17Z</cp:lastPrinted>
  <dcterms:created xsi:type="dcterms:W3CDTF">2017-07-10T11:46:22Z</dcterms:created>
  <dcterms:modified xsi:type="dcterms:W3CDTF">2022-11-03T12:17:02Z</dcterms:modified>
</cp:coreProperties>
</file>