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5"/>
  </p:sldMasterIdLst>
  <p:notesMasterIdLst>
    <p:notesMasterId r:id="rId43"/>
  </p:notesMasterIdLst>
  <p:handoutMasterIdLst>
    <p:handoutMasterId r:id="rId44"/>
  </p:handoutMasterIdLst>
  <p:sldIdLst>
    <p:sldId id="563" r:id="rId6"/>
    <p:sldId id="562" r:id="rId7"/>
    <p:sldId id="258" r:id="rId8"/>
    <p:sldId id="569" r:id="rId9"/>
    <p:sldId id="571" r:id="rId10"/>
    <p:sldId id="572" r:id="rId11"/>
    <p:sldId id="570" r:id="rId12"/>
    <p:sldId id="568" r:id="rId13"/>
    <p:sldId id="567" r:id="rId14"/>
    <p:sldId id="559" r:id="rId15"/>
    <p:sldId id="542" r:id="rId16"/>
    <p:sldId id="514" r:id="rId17"/>
    <p:sldId id="515" r:id="rId18"/>
    <p:sldId id="536" r:id="rId19"/>
    <p:sldId id="517" r:id="rId20"/>
    <p:sldId id="518" r:id="rId21"/>
    <p:sldId id="560" r:id="rId22"/>
    <p:sldId id="537" r:id="rId23"/>
    <p:sldId id="543" r:id="rId24"/>
    <p:sldId id="530" r:id="rId25"/>
    <p:sldId id="528" r:id="rId26"/>
    <p:sldId id="544" r:id="rId27"/>
    <p:sldId id="268" r:id="rId28"/>
    <p:sldId id="561" r:id="rId29"/>
    <p:sldId id="270" r:id="rId30"/>
    <p:sldId id="271" r:id="rId31"/>
    <p:sldId id="273" r:id="rId32"/>
    <p:sldId id="272" r:id="rId33"/>
    <p:sldId id="259" r:id="rId34"/>
    <p:sldId id="256" r:id="rId35"/>
    <p:sldId id="260" r:id="rId36"/>
    <p:sldId id="262" r:id="rId37"/>
    <p:sldId id="263" r:id="rId38"/>
    <p:sldId id="266" r:id="rId39"/>
    <p:sldId id="565" r:id="rId40"/>
    <p:sldId id="269" r:id="rId41"/>
    <p:sldId id="566" r:id="rId42"/>
  </p:sldIdLst>
  <p:sldSz cx="9144000" cy="5143500" type="screen16x9"/>
  <p:notesSz cx="9940925" cy="6808788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72">
          <p15:clr>
            <a:srgbClr val="A4A3A4"/>
          </p15:clr>
        </p15:guide>
        <p15:guide id="2" pos="4096">
          <p15:clr>
            <a:srgbClr val="A4A3A4"/>
          </p15:clr>
        </p15:guide>
        <p15:guide id="3" pos="118">
          <p15:clr>
            <a:srgbClr val="A4A3A4"/>
          </p15:clr>
        </p15:guide>
        <p15:guide id="4" pos="913">
          <p15:clr>
            <a:srgbClr val="A4A3A4"/>
          </p15:clr>
        </p15:guide>
        <p15:guide id="5" pos="2002">
          <p15:clr>
            <a:srgbClr val="A4A3A4"/>
          </p15:clr>
        </p15:guide>
        <p15:guide id="6" pos="2502">
          <p15:clr>
            <a:srgbClr val="A4A3A4"/>
          </p15:clr>
        </p15:guide>
        <p15:guide id="7" pos="3302">
          <p15:clr>
            <a:srgbClr val="A4A3A4"/>
          </p15:clr>
        </p15:guide>
        <p15:guide id="8" pos="1564">
          <p15:clr>
            <a:srgbClr val="A4A3A4"/>
          </p15:clr>
        </p15:guide>
        <p15:guide id="9" pos="1713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NAPACE Luca (CNH Industrial)" initials="ML(I" lastIdx="2" clrIdx="0"/>
  <p:cmAuthor id="2" name="MENAPACE Luca (CNH Industrial)" initials="ML(I [2]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F0"/>
    <a:srgbClr val="0737A1"/>
    <a:srgbClr val="000000"/>
    <a:srgbClr val="F4EE00"/>
    <a:srgbClr val="6E6E6E"/>
    <a:srgbClr val="C3231E"/>
    <a:srgbClr val="B1452E"/>
    <a:srgbClr val="9533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Stile con tema 1 - Colore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E25E649-3F16-4E02-A733-19D2CDBF48F0}" styleName="Stile medio 3 - Colore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55" autoAdjust="0"/>
    <p:restoredTop sz="96197" autoAdjust="0"/>
  </p:normalViewPr>
  <p:slideViewPr>
    <p:cSldViewPr snapToObjects="1" showGuides="1">
      <p:cViewPr>
        <p:scale>
          <a:sx n="120" d="100"/>
          <a:sy n="120" d="100"/>
        </p:scale>
        <p:origin x="1376" y="880"/>
      </p:cViewPr>
      <p:guideLst>
        <p:guide orient="horz" pos="972"/>
        <p:guide pos="4096"/>
        <p:guide pos="118"/>
        <p:guide pos="913"/>
        <p:guide pos="2002"/>
        <p:guide pos="2502"/>
        <p:guide pos="3302"/>
        <p:guide pos="1564"/>
        <p:guide pos="1713"/>
      </p:guideLst>
    </p:cSldViewPr>
  </p:slideViewPr>
  <p:outlineViewPr>
    <p:cViewPr>
      <p:scale>
        <a:sx n="33" d="100"/>
        <a:sy n="33" d="100"/>
      </p:scale>
      <p:origin x="0" y="-51413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viewProps" Target="viewProp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commentAuthors" Target="commentAuthor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notesMaster" Target="notesMasters/notesMaster1.xml"/><Relationship Id="rId48" Type="http://schemas.openxmlformats.org/officeDocument/2006/relationships/theme" Target="theme/theme1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presProps" Target="presProps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7734" cy="3404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5631466" y="0"/>
            <a:ext cx="4307734" cy="3404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2692D5-9EBB-E847-9931-EF6E16186753}" type="datetime1">
              <a:rPr lang="it-IT" smtClean="0"/>
              <a:pPr/>
              <a:t>19/10/22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6466773"/>
            <a:ext cx="4307734" cy="3404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5631466" y="6466773"/>
            <a:ext cx="4307734" cy="3404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7C75B5-60F1-6445-AB72-1F30929110D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3164651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7734" cy="3404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5631466" y="0"/>
            <a:ext cx="4307734" cy="3404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EF2FB9-173A-6946-9410-B0C04CCFFB3C}" type="datetime1">
              <a:rPr lang="it-IT" smtClean="0"/>
              <a:pPr/>
              <a:t>19/10/22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701925" y="511175"/>
            <a:ext cx="4537075" cy="2552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994093" y="3234174"/>
            <a:ext cx="7952740" cy="30639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6466773"/>
            <a:ext cx="4307734" cy="3404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5631466" y="6466773"/>
            <a:ext cx="4307734" cy="3404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CBB44B-55DC-D44A-B854-7BA97431354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78207178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01925" y="511175"/>
            <a:ext cx="4537075" cy="2552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BB44B-55DC-D44A-B854-7BA97431354A}" type="slidenum">
              <a:rPr lang="it-IT" smtClean="0"/>
              <a:pPr/>
              <a:t>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12176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42CEA37-0074-4C1B-99D7-0050C48664AE}" type="slidenum">
              <a:rPr lang="it-IT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16</a:t>
            </a:fld>
            <a:endParaRPr lang="it-IT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908157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42CEA37-0074-4C1B-99D7-0050C48664AE}" type="slidenum">
              <a:rPr lang="it-IT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17</a:t>
            </a:fld>
            <a:endParaRPr lang="it-IT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877728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42CEA37-0074-4C1B-99D7-0050C48664AE}" type="slidenum">
              <a:rPr lang="it-IT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18</a:t>
            </a:fld>
            <a:endParaRPr lang="it-IT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908157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153FFE-C342-4C7B-A5F6-BBFC1E3349F3}" type="slidenum">
              <a:rPr lang="it-IT" smtClean="0"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282038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42CEA37-0074-4C1B-99D7-0050C48664AE}" type="slidenum">
              <a:rPr lang="it-IT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20</a:t>
            </a:fld>
            <a:endParaRPr lang="it-IT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908157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42CEA37-0074-4C1B-99D7-0050C48664AE}" type="slidenum">
              <a:rPr lang="it-IT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21</a:t>
            </a:fld>
            <a:endParaRPr lang="it-IT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908157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BB44B-55DC-D44A-B854-7BA97431354A}" type="slidenum">
              <a:rPr lang="it-IT" smtClean="0"/>
              <a:pPr/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831812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42CEA37-0074-4C1B-99D7-0050C48664AE}" type="slidenum">
              <a:rPr lang="it-IT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24</a:t>
            </a:fld>
            <a:endParaRPr lang="it-IT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847048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BB44B-55DC-D44A-B854-7BA97431354A}" type="slidenum">
              <a:rPr lang="it-IT" smtClean="0"/>
              <a:pPr/>
              <a:t>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831812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BB44B-55DC-D44A-B854-7BA97431354A}" type="slidenum">
              <a:rPr lang="it-IT" smtClean="0"/>
              <a:pPr/>
              <a:t>26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831812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BB44B-55DC-D44A-B854-7BA97431354A}" type="slidenum">
              <a:rPr lang="it-IT" smtClean="0"/>
              <a:pPr/>
              <a:t>27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831812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BB44B-55DC-D44A-B854-7BA97431354A}" type="slidenum">
              <a:rPr lang="it-IT" smtClean="0"/>
              <a:pPr/>
              <a:t>28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831812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400">
              <a:defRPr/>
            </a:pPr>
            <a:fld id="{040ED0DC-9310-4D7C-A5FB-E9BAEBB99E74}" type="slidenum">
              <a:rPr lang="it-IT" smtClean="0">
                <a:solidFill>
                  <a:prstClr val="black"/>
                </a:solidFill>
              </a:rPr>
              <a:pPr defTabSz="914400">
                <a:defRPr/>
              </a:pPr>
              <a:t>30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7262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7388"/>
            <a:ext cx="6094412" cy="34274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3119" y="4342451"/>
            <a:ext cx="5033365" cy="411436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153FFE-C342-4C7B-A5F6-BBFC1E3349F3}" type="slidenum">
              <a:rPr lang="it-IT" smtClean="0"/>
              <a:t>33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2820386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BB44B-55DC-D44A-B854-7BA97431354A}" type="slidenum">
              <a:rPr lang="it-IT" smtClean="0"/>
              <a:pPr/>
              <a:t>34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8318120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BB44B-55DC-D44A-B854-7BA97431354A}" type="slidenum">
              <a:rPr lang="it-IT" smtClean="0"/>
              <a:pPr/>
              <a:t>35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3158047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01925" y="511175"/>
            <a:ext cx="4537075" cy="2552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BB44B-55DC-D44A-B854-7BA97431354A}" type="slidenum">
              <a:rPr lang="it-IT" smtClean="0"/>
              <a:pPr/>
              <a:t>37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919251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2075" y="744538"/>
            <a:ext cx="6615113" cy="3722687"/>
          </a:xfrm>
          <a:solidFill>
            <a:srgbClr val="4F81BD"/>
          </a:solidFill>
          <a:ln w="25402">
            <a:solidFill>
              <a:srgbClr val="385D8A"/>
            </a:solidFill>
          </a:ln>
        </p:spPr>
      </p:sp>
      <p:sp>
        <p:nvSpPr>
          <p:cNvPr id="47107" name="Segnaposto note 2"/>
          <p:cNvSpPr>
            <a:spLocks noGrp="1"/>
          </p:cNvSpPr>
          <p:nvPr>
            <p:ph type="body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dirty="0">
              <a:latin typeface="Times New Roman" pitchFamily="18" charset="0"/>
            </a:endParaRPr>
          </a:p>
        </p:txBody>
      </p:sp>
      <p:sp>
        <p:nvSpPr>
          <p:cNvPr id="47108" name="Segnaposto piè di pagina 3"/>
          <p:cNvSpPr>
            <a:spLocks/>
          </p:cNvSpPr>
          <p:nvPr/>
        </p:nvSpPr>
        <p:spPr bwMode="auto">
          <a:xfrm>
            <a:off x="0" y="9429750"/>
            <a:ext cx="2946400" cy="496888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0 w 21600"/>
              <a:gd name="T7" fmla="*/ 2147483646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91449" tIns="45725" rIns="91449" bIns="45725" anchor="b"/>
          <a:lstStyle/>
          <a:p>
            <a:endParaRPr lang="it-IT"/>
          </a:p>
        </p:txBody>
      </p:sp>
      <p:sp>
        <p:nvSpPr>
          <p:cNvPr id="47109" name="Segnaposto numero diapositiva 4"/>
          <p:cNvSpPr>
            <a:spLocks noChangeArrowheads="1"/>
          </p:cNvSpPr>
          <p:nvPr/>
        </p:nvSpPr>
        <p:spPr bwMode="auto">
          <a:xfrm>
            <a:off x="3851276" y="9429750"/>
            <a:ext cx="2946400" cy="496888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0 w 21600"/>
              <a:gd name="T7" fmla="*/ 2147483646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9" tIns="45725" rIns="91449" bIns="45725" anchor="b"/>
          <a:lstStyle/>
          <a:p>
            <a:pPr algn="r" defTabSz="914400" hangingPunct="1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18A4FE4C-C445-42C7-AB3E-AAADB26C2D96}" type="slidenum">
              <a:rPr lang="it-IT" altLang="it-IT" sz="1200">
                <a:solidFill>
                  <a:srgbClr val="000000"/>
                </a:solidFill>
                <a:latin typeface="Calibri" pitchFamily="34" charset="0"/>
              </a:rPr>
              <a:pPr algn="r" defTabSz="914400" hangingPunct="1"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3</a:t>
            </a:fld>
            <a:endParaRPr lang="it-IT" altLang="it-IT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01925" y="511175"/>
            <a:ext cx="4537075" cy="2552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BB44B-55DC-D44A-B854-7BA97431354A}" type="slidenum">
              <a:rPr lang="it-IT" smtClean="0"/>
              <a:pPr/>
              <a:t>10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199765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01925" y="511175"/>
            <a:ext cx="4537075" cy="2552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BB44B-55DC-D44A-B854-7BA97431354A}" type="slidenum">
              <a:rPr lang="it-IT" smtClean="0"/>
              <a:pPr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831812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42CEA37-0074-4C1B-99D7-0050C48664AE}" type="slidenum">
              <a:rPr lang="it-IT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12</a:t>
            </a:fld>
            <a:endParaRPr lang="it-IT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908157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42CEA37-0074-4C1B-99D7-0050C48664AE}" type="slidenum">
              <a:rPr lang="it-IT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13</a:t>
            </a:fld>
            <a:endParaRPr lang="it-IT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908157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42CEA37-0074-4C1B-99D7-0050C48664AE}" type="slidenum">
              <a:rPr lang="it-IT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14</a:t>
            </a:fld>
            <a:endParaRPr lang="it-IT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908157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42CEA37-0074-4C1B-99D7-0050C48664AE}" type="slidenum">
              <a:rPr lang="it-IT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15</a:t>
            </a:fld>
            <a:endParaRPr lang="it-IT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90815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44068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7793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2338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9653741"/>
      </p:ext>
    </p:extLst>
  </p:cSld>
  <p:clrMapOvr>
    <a:masterClrMapping/>
  </p:clrMapOvr>
  <p:transition>
    <p:strips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>
            <a:extLst>
              <a:ext uri="{FF2B5EF4-FFF2-40B4-BE49-F238E27FC236}">
                <a16:creationId xmlns:a16="http://schemas.microsoft.com/office/drawing/2014/main" id="{A599AA08-355C-42D3-9C9E-7B987061DE4C}"/>
              </a:ext>
            </a:extLst>
          </p:cNvPr>
          <p:cNvSpPr/>
          <p:nvPr userDrawn="1"/>
        </p:nvSpPr>
        <p:spPr>
          <a:xfrm>
            <a:off x="-5480" y="4910081"/>
            <a:ext cx="9158193" cy="250825"/>
          </a:xfrm>
          <a:prstGeom prst="rect">
            <a:avLst/>
          </a:prstGeom>
          <a:solidFill>
            <a:srgbClr val="0021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EA76F3A2-14DD-4FE8-BC5C-BA1A5D2D021A}"/>
              </a:ext>
            </a:extLst>
          </p:cNvPr>
          <p:cNvSpPr/>
          <p:nvPr userDrawn="1"/>
        </p:nvSpPr>
        <p:spPr bwMode="auto">
          <a:xfrm>
            <a:off x="-5480" y="4900555"/>
            <a:ext cx="9158193" cy="46038"/>
          </a:xfrm>
          <a:prstGeom prst="rect">
            <a:avLst/>
          </a:prstGeom>
          <a:solidFill>
            <a:srgbClr val="E4D0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CF19803C-788D-4FAC-BE0A-8A8F7B384DD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715" y="0"/>
            <a:ext cx="9108393" cy="829434"/>
          </a:xfrm>
          <a:prstGeom prst="rect">
            <a:avLst/>
          </a:prstGeom>
        </p:spPr>
      </p:pic>
      <p:sp>
        <p:nvSpPr>
          <p:cNvPr id="5" name="Titolo 14">
            <a:extLst>
              <a:ext uri="{FF2B5EF4-FFF2-40B4-BE49-F238E27FC236}">
                <a16:creationId xmlns:a16="http://schemas.microsoft.com/office/drawing/2014/main" id="{C433CBD2-3214-1F4E-AA1F-4ECC4F780849}"/>
              </a:ext>
            </a:extLst>
          </p:cNvPr>
          <p:cNvSpPr txBox="1">
            <a:spLocks/>
          </p:cNvSpPr>
          <p:nvPr userDrawn="1"/>
        </p:nvSpPr>
        <p:spPr>
          <a:xfrm>
            <a:off x="1043608" y="79281"/>
            <a:ext cx="4197348" cy="72008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C3231E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GB" sz="12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Mountain troops Headquarters</a:t>
            </a:r>
            <a:br>
              <a:rPr lang="en-GB" sz="12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GB" sz="12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General Staff – Doctrine and Training Branch</a:t>
            </a:r>
            <a:endParaRPr lang="en-GB" sz="1200" i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rgbClr val="C3231E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C3231E"/>
        </a:buClr>
        <a:buFont typeface="Wingdings" charset="2"/>
        <a:buNone/>
        <a:defRPr sz="900" kern="1200">
          <a:solidFill>
            <a:srgbClr val="FFFFFF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C3231E"/>
        </a:buClr>
        <a:buFont typeface="Wingdings" charset="2"/>
        <a:buChar char="§"/>
        <a:defRPr sz="1800" kern="1200">
          <a:solidFill>
            <a:schemeClr val="tx1"/>
          </a:solidFill>
          <a:latin typeface="Arial"/>
          <a:ea typeface="+mn-ea"/>
          <a:cs typeface="Arial"/>
        </a:defRPr>
      </a:lvl2pPr>
      <a:lvl3pPr marL="1200150" indent="-285750" algn="l" defTabSz="457200" rtl="0" eaLnBrk="1" latinLnBrk="0" hangingPunct="1">
        <a:spcBef>
          <a:spcPct val="20000"/>
        </a:spcBef>
        <a:buClr>
          <a:srgbClr val="C3231E"/>
        </a:buClr>
        <a:buFont typeface="Wingdings" charset="2"/>
        <a:buChar char="§"/>
        <a:defRPr sz="1600" kern="1200">
          <a:solidFill>
            <a:schemeClr val="tx1"/>
          </a:solidFill>
          <a:latin typeface="Arial"/>
          <a:ea typeface="+mn-ea"/>
          <a:cs typeface="Arial"/>
        </a:defRPr>
      </a:lvl3pPr>
      <a:lvl4pPr marL="1657350" indent="-285750" algn="l" defTabSz="457200" rtl="0" eaLnBrk="1" latinLnBrk="0" hangingPunct="1">
        <a:spcBef>
          <a:spcPct val="20000"/>
        </a:spcBef>
        <a:buClr>
          <a:srgbClr val="C3231E"/>
        </a:buClr>
        <a:buFont typeface="Wingdings" charset="2"/>
        <a:buChar char="§"/>
        <a:defRPr sz="1400" kern="1200">
          <a:solidFill>
            <a:schemeClr val="tx1"/>
          </a:solidFill>
          <a:latin typeface="Arial"/>
          <a:ea typeface="+mn-ea"/>
          <a:cs typeface="Arial"/>
        </a:defRPr>
      </a:lvl4pPr>
      <a:lvl5pPr marL="2114550" indent="-285750" algn="l" defTabSz="457200" rtl="0" eaLnBrk="1" latinLnBrk="0" hangingPunct="1">
        <a:spcBef>
          <a:spcPct val="20000"/>
        </a:spcBef>
        <a:buClr>
          <a:srgbClr val="C3231E"/>
        </a:buClr>
        <a:buFont typeface="Wingdings" charset="2"/>
        <a:buChar char="§"/>
        <a:defRPr sz="1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fif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fif"/><Relationship Id="rId4" Type="http://schemas.openxmlformats.org/officeDocument/2006/relationships/image" Target="../media/image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fif"/><Relationship Id="rId4" Type="http://schemas.openxmlformats.org/officeDocument/2006/relationships/image" Target="../media/image3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slide" Target="slide5.xml"/><Relationship Id="rId4" Type="http://schemas.openxmlformats.org/officeDocument/2006/relationships/slide" Target="slide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fif"/><Relationship Id="rId4" Type="http://schemas.openxmlformats.org/officeDocument/2006/relationships/image" Target="../media/image3.jpg"/><Relationship Id="rId9" Type="http://schemas.openxmlformats.org/officeDocument/2006/relationships/hyperlink" Target="mailto:casezadd@comalp.esercito.difesa.it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238" y="1663444"/>
            <a:ext cx="2226554" cy="1484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olo 14">
            <a:extLst>
              <a:ext uri="{FF2B5EF4-FFF2-40B4-BE49-F238E27FC236}">
                <a16:creationId xmlns:a16="http://schemas.microsoft.com/office/drawing/2014/main" id="{3F1275A7-200F-46A4-9231-0D6604EDA3EA}"/>
              </a:ext>
            </a:extLst>
          </p:cNvPr>
          <p:cNvSpPr txBox="1">
            <a:spLocks/>
          </p:cNvSpPr>
          <p:nvPr/>
        </p:nvSpPr>
        <p:spPr>
          <a:xfrm>
            <a:off x="1043608" y="79281"/>
            <a:ext cx="4197348" cy="72008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C3231E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GB" sz="12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Mountain troops Headquarters</a:t>
            </a:r>
            <a:br>
              <a:rPr lang="en-GB" sz="12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GB" sz="12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General Staff – Doctrine and Training Branch</a:t>
            </a:r>
            <a:endParaRPr lang="en-GB" sz="1200" i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Titolo 14">
            <a:extLst>
              <a:ext uri="{FF2B5EF4-FFF2-40B4-BE49-F238E27FC236}">
                <a16:creationId xmlns:a16="http://schemas.microsoft.com/office/drawing/2014/main" id="{3F1275A7-200F-46A4-9231-0D6604EDA3EA}"/>
              </a:ext>
            </a:extLst>
          </p:cNvPr>
          <p:cNvSpPr txBox="1">
            <a:spLocks/>
          </p:cNvSpPr>
          <p:nvPr/>
        </p:nvSpPr>
        <p:spPr>
          <a:xfrm>
            <a:off x="398544" y="650609"/>
            <a:ext cx="8373812" cy="864096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C3231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>
              <a:lnSpc>
                <a:spcPct val="170000"/>
              </a:lnSpc>
            </a:pPr>
            <a:r>
              <a:rPr lang="it-IT" altLang="it-IT" sz="18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ANNUAL PLAN</a:t>
            </a:r>
          </a:p>
          <a:p>
            <a:pPr algn="ctr">
              <a:lnSpc>
                <a:spcPct val="170000"/>
              </a:lnSpc>
            </a:pPr>
            <a:r>
              <a:rPr lang="it-IT" altLang="it-IT" sz="18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COURSES &amp; EXERCISE</a:t>
            </a:r>
          </a:p>
          <a:p>
            <a:pPr algn="ctr">
              <a:lnSpc>
                <a:spcPct val="170000"/>
              </a:lnSpc>
            </a:pPr>
            <a:endParaRPr lang="en-GB" sz="20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11" name="Connettore 1 10"/>
          <p:cNvCxnSpPr/>
          <p:nvPr/>
        </p:nvCxnSpPr>
        <p:spPr>
          <a:xfrm>
            <a:off x="2267744" y="1589074"/>
            <a:ext cx="43204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92039" y="1652959"/>
            <a:ext cx="2243872" cy="1494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76150" y="1663444"/>
            <a:ext cx="2232123" cy="1484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news.comalp.esercito.difesa.it/servizifotografici/2367_Esercitazione%20%20Vertigo-cinque%20torri%2013-23_09_20_21/slides/Esercitazione_Vertigo_103.jpeg">
            <a:extLst>
              <a:ext uri="{FF2B5EF4-FFF2-40B4-BE49-F238E27FC236}">
                <a16:creationId xmlns:a16="http://schemas.microsoft.com/office/drawing/2014/main" id="{4F11AF56-E7A3-254D-8625-3B67F20E20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2710" y="3219822"/>
            <a:ext cx="2222194" cy="148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://news.comalp.esercito.difesa.it/servizifotografici/2367_Esercitazione%20%20Vertigo-cinque%20torri%2013-23_09_20_21/slides/Esercitazione_Vertigo_125.JPG">
            <a:extLst>
              <a:ext uri="{FF2B5EF4-FFF2-40B4-BE49-F238E27FC236}">
                <a16:creationId xmlns:a16="http://schemas.microsoft.com/office/drawing/2014/main" id="{4CE9B5F3-F2FD-8240-BDC6-948D9253C4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48" y="3219822"/>
            <a:ext cx="2228712" cy="148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http://news.comalp.esercito.difesa.it/servizifotografici/2367_Esercitazione%20%20Vertigo-cinque%20torri%2013-23_09_20_21/slides/Esercitazione_Vertigo_157.jpg">
            <a:extLst>
              <a:ext uri="{FF2B5EF4-FFF2-40B4-BE49-F238E27FC236}">
                <a16:creationId xmlns:a16="http://schemas.microsoft.com/office/drawing/2014/main" id="{1FCF0766-C576-1047-B5DD-20897FCFA7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0919" y="3219820"/>
            <a:ext cx="2228706" cy="1484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6F30846C-3F8F-0243-A72D-BB6724DDBAFC}"/>
              </a:ext>
            </a:extLst>
          </p:cNvPr>
          <p:cNvSpPr txBox="1"/>
          <p:nvPr/>
        </p:nvSpPr>
        <p:spPr>
          <a:xfrm>
            <a:off x="4567773" y="4661719"/>
            <a:ext cx="3960440" cy="22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200" dirty="0"/>
              <a:t>OF-4 Carmelo PEZZINO</a:t>
            </a:r>
          </a:p>
        </p:txBody>
      </p:sp>
    </p:spTree>
    <p:extLst>
      <p:ext uri="{BB962C8B-B14F-4D97-AF65-F5344CB8AC3E}">
        <p14:creationId xmlns:p14="http://schemas.microsoft.com/office/powerpoint/2010/main" val="1877163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238" y="1663444"/>
            <a:ext cx="2226554" cy="1484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olo 14">
            <a:extLst>
              <a:ext uri="{FF2B5EF4-FFF2-40B4-BE49-F238E27FC236}">
                <a16:creationId xmlns:a16="http://schemas.microsoft.com/office/drawing/2014/main" id="{3F1275A7-200F-46A4-9231-0D6604EDA3EA}"/>
              </a:ext>
            </a:extLst>
          </p:cNvPr>
          <p:cNvSpPr txBox="1">
            <a:spLocks/>
          </p:cNvSpPr>
          <p:nvPr/>
        </p:nvSpPr>
        <p:spPr>
          <a:xfrm>
            <a:off x="1043608" y="79281"/>
            <a:ext cx="4197348" cy="72008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C3231E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GB" sz="12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Mountain troops Headquarters</a:t>
            </a:r>
            <a:br>
              <a:rPr lang="en-GB" sz="12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GB" sz="12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General Staff – Doctrine and Training Branch</a:t>
            </a:r>
            <a:endParaRPr lang="en-GB" sz="1200" i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Titolo 14">
            <a:extLst>
              <a:ext uri="{FF2B5EF4-FFF2-40B4-BE49-F238E27FC236}">
                <a16:creationId xmlns:a16="http://schemas.microsoft.com/office/drawing/2014/main" id="{3F1275A7-200F-46A4-9231-0D6604EDA3EA}"/>
              </a:ext>
            </a:extLst>
          </p:cNvPr>
          <p:cNvSpPr txBox="1">
            <a:spLocks/>
          </p:cNvSpPr>
          <p:nvPr/>
        </p:nvSpPr>
        <p:spPr>
          <a:xfrm>
            <a:off x="385094" y="356822"/>
            <a:ext cx="8373812" cy="864096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C3231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>
              <a:lnSpc>
                <a:spcPct val="170000"/>
              </a:lnSpc>
            </a:pPr>
            <a:r>
              <a:rPr lang="en-GB" sz="2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ITALIAN MOUNTAIN TROOPS</a:t>
            </a:r>
          </a:p>
          <a:p>
            <a:pPr algn="ctr">
              <a:lnSpc>
                <a:spcPct val="170000"/>
              </a:lnSpc>
            </a:pPr>
            <a:r>
              <a:rPr lang="en-GB" sz="2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EXERCISE SERIES</a:t>
            </a:r>
          </a:p>
        </p:txBody>
      </p:sp>
      <p:cxnSp>
        <p:nvCxnSpPr>
          <p:cNvPr id="11" name="Connettore 1 10"/>
          <p:cNvCxnSpPr/>
          <p:nvPr/>
        </p:nvCxnSpPr>
        <p:spPr>
          <a:xfrm>
            <a:off x="2267744" y="1589074"/>
            <a:ext cx="43204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92039" y="1652959"/>
            <a:ext cx="2243872" cy="1494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76150" y="1663444"/>
            <a:ext cx="2232123" cy="1484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news.comalp.esercito.difesa.it/servizifotografici/2367_Esercitazione%20%20Vertigo-cinque%20torri%2013-23_09_20_21/slides/Esercitazione_Vertigo_103.jpeg">
            <a:extLst>
              <a:ext uri="{FF2B5EF4-FFF2-40B4-BE49-F238E27FC236}">
                <a16:creationId xmlns:a16="http://schemas.microsoft.com/office/drawing/2014/main" id="{4F11AF56-E7A3-254D-8625-3B67F20E20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2710" y="3219822"/>
            <a:ext cx="2222194" cy="148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://news.comalp.esercito.difesa.it/servizifotografici/2367_Esercitazione%20%20Vertigo-cinque%20torri%2013-23_09_20_21/slides/Esercitazione_Vertigo_125.JPG">
            <a:extLst>
              <a:ext uri="{FF2B5EF4-FFF2-40B4-BE49-F238E27FC236}">
                <a16:creationId xmlns:a16="http://schemas.microsoft.com/office/drawing/2014/main" id="{4CE9B5F3-F2FD-8240-BDC6-948D9253C4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48" y="3219822"/>
            <a:ext cx="2228712" cy="148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http://news.comalp.esercito.difesa.it/servizifotografici/2367_Esercitazione%20%20Vertigo-cinque%20torri%2013-23_09_20_21/slides/Esercitazione_Vertigo_157.jpg">
            <a:extLst>
              <a:ext uri="{FF2B5EF4-FFF2-40B4-BE49-F238E27FC236}">
                <a16:creationId xmlns:a16="http://schemas.microsoft.com/office/drawing/2014/main" id="{1FCF0766-C576-1047-B5DD-20897FCFA7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0919" y="3219820"/>
            <a:ext cx="2228706" cy="1484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A7FAF7A0-4CCA-0D44-9FA5-511981784B27}"/>
              </a:ext>
            </a:extLst>
          </p:cNvPr>
          <p:cNvSpPr txBox="1"/>
          <p:nvPr/>
        </p:nvSpPr>
        <p:spPr>
          <a:xfrm>
            <a:off x="3995936" y="4636907"/>
            <a:ext cx="3960440" cy="22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200" dirty="0"/>
              <a:t>OF-4 Carmelo PEZZINO</a:t>
            </a:r>
          </a:p>
        </p:txBody>
      </p:sp>
    </p:spTree>
    <p:extLst>
      <p:ext uri="{BB962C8B-B14F-4D97-AF65-F5344CB8AC3E}">
        <p14:creationId xmlns:p14="http://schemas.microsoft.com/office/powerpoint/2010/main" val="577537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19872" y="2645305"/>
            <a:ext cx="2376264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olo 14">
            <a:extLst>
              <a:ext uri="{FF2B5EF4-FFF2-40B4-BE49-F238E27FC236}">
                <a16:creationId xmlns:a16="http://schemas.microsoft.com/office/drawing/2014/main" id="{3F1275A7-200F-46A4-9231-0D6604EDA3EA}"/>
              </a:ext>
            </a:extLst>
          </p:cNvPr>
          <p:cNvSpPr txBox="1">
            <a:spLocks/>
          </p:cNvSpPr>
          <p:nvPr/>
        </p:nvSpPr>
        <p:spPr>
          <a:xfrm>
            <a:off x="385094" y="1130212"/>
            <a:ext cx="8373812" cy="864096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C3231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>
              <a:lnSpc>
                <a:spcPct val="170000"/>
              </a:lnSpc>
            </a:pPr>
            <a:r>
              <a:rPr lang="it-IT" sz="11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VOLPE BIANCA 22</a:t>
            </a:r>
          </a:p>
          <a:p>
            <a:pPr algn="ctr">
              <a:lnSpc>
                <a:spcPct val="170000"/>
              </a:lnSpc>
            </a:pPr>
            <a:r>
              <a:rPr lang="it-IT" sz="67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"White Fox"</a:t>
            </a:r>
          </a:p>
        </p:txBody>
      </p:sp>
      <p:cxnSp>
        <p:nvCxnSpPr>
          <p:cNvPr id="11" name="Connettore 1 10"/>
          <p:cNvCxnSpPr/>
          <p:nvPr/>
        </p:nvCxnSpPr>
        <p:spPr>
          <a:xfrm>
            <a:off x="2267744" y="2211710"/>
            <a:ext cx="43204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7902" y="2643757"/>
            <a:ext cx="2382598" cy="1587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90034" y="2646515"/>
            <a:ext cx="2383235" cy="1584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4BE301B9-0E8A-494F-87A2-EB825D211AE0}"/>
              </a:ext>
            </a:extLst>
          </p:cNvPr>
          <p:cNvSpPr txBox="1"/>
          <p:nvPr/>
        </p:nvSpPr>
        <p:spPr>
          <a:xfrm>
            <a:off x="3995936" y="4636907"/>
            <a:ext cx="3960440" cy="22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200" dirty="0"/>
              <a:t>OF-4 Carmelo PEZZINO</a:t>
            </a:r>
          </a:p>
        </p:txBody>
      </p:sp>
    </p:spTree>
    <p:extLst>
      <p:ext uri="{BB962C8B-B14F-4D97-AF65-F5344CB8AC3E}">
        <p14:creationId xmlns:p14="http://schemas.microsoft.com/office/powerpoint/2010/main" val="3458787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Connettore 1 14">
            <a:extLst>
              <a:ext uri="{FF2B5EF4-FFF2-40B4-BE49-F238E27FC236}">
                <a16:creationId xmlns:a16="http://schemas.microsoft.com/office/drawing/2014/main" id="{3F03212A-8363-4597-A940-94FDD7D81ED4}"/>
              </a:ext>
            </a:extLst>
          </p:cNvPr>
          <p:cNvCxnSpPr>
            <a:cxnSpLocks/>
          </p:cNvCxnSpPr>
          <p:nvPr/>
        </p:nvCxnSpPr>
        <p:spPr>
          <a:xfrm>
            <a:off x="0" y="795433"/>
            <a:ext cx="9144000" cy="0"/>
          </a:xfrm>
          <a:prstGeom prst="line">
            <a:avLst/>
          </a:prstGeom>
          <a:ln w="31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ttangolo 2"/>
          <p:cNvSpPr/>
          <p:nvPr/>
        </p:nvSpPr>
        <p:spPr>
          <a:xfrm>
            <a:off x="251520" y="873531"/>
            <a:ext cx="7885384" cy="3841313"/>
          </a:xfrm>
          <a:prstGeom prst="rect">
            <a:avLst/>
          </a:prstGeom>
          <a:gradFill>
            <a:gsLst>
              <a:gs pos="0">
                <a:srgbClr val="E6DCAC">
                  <a:alpha val="0"/>
                </a:srgbClr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Titolo 1">
            <a:extLst>
              <a:ext uri="{FF2B5EF4-FFF2-40B4-BE49-F238E27FC236}">
                <a16:creationId xmlns:a16="http://schemas.microsoft.com/office/drawing/2014/main" id="{7F73AA30-9C1D-4EDE-B8E6-8B9647BFE9CF}"/>
              </a:ext>
            </a:extLst>
          </p:cNvPr>
          <p:cNvSpPr txBox="1">
            <a:spLocks/>
          </p:cNvSpPr>
          <p:nvPr/>
        </p:nvSpPr>
        <p:spPr>
          <a:xfrm>
            <a:off x="1151620" y="384312"/>
            <a:ext cx="6840760" cy="482948"/>
          </a:xfrm>
          <a:prstGeom prst="rect">
            <a:avLst/>
          </a:prstGeom>
        </p:spPr>
        <p:txBody>
          <a:bodyPr lIns="121917" tIns="60958" rIns="121917" bIns="60958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pitchFamily="34" charset="0"/>
              </a:defRPr>
            </a:lvl5pPr>
            <a:lvl6pPr marL="342892"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pitchFamily="34" charset="0"/>
              </a:defRPr>
            </a:lvl6pPr>
            <a:lvl7pPr marL="685783"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pitchFamily="34" charset="0"/>
              </a:defRPr>
            </a:lvl7pPr>
            <a:lvl8pPr marL="1028675"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pitchFamily="34" charset="0"/>
              </a:defRPr>
            </a:lvl8pPr>
            <a:lvl9pPr marL="1371566"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defTabSz="1219170">
              <a:defRPr/>
            </a:pPr>
            <a:r>
              <a:rPr lang="it-IT" altLang="it-IT" sz="2400" b="1" kern="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EXERCISE </a:t>
            </a:r>
            <a:r>
              <a:rPr lang="it-IT" sz="2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STRUCTURE</a:t>
            </a:r>
            <a:endParaRPr lang="it-IT" altLang="it-IT" sz="2000" b="1" kern="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2267744" y="1299990"/>
            <a:ext cx="2304256" cy="1368152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Rettangolo 27"/>
          <p:cNvSpPr/>
          <p:nvPr/>
        </p:nvSpPr>
        <p:spPr>
          <a:xfrm>
            <a:off x="2296927" y="4168559"/>
            <a:ext cx="4644983" cy="486910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2270719" y="1714397"/>
            <a:ext cx="2304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ICE PATROL</a:t>
            </a:r>
          </a:p>
          <a:p>
            <a:pPr algn="ctr"/>
            <a:r>
              <a:rPr lang="en-GB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(competition)</a:t>
            </a:r>
          </a:p>
        </p:txBody>
      </p:sp>
      <p:sp>
        <p:nvSpPr>
          <p:cNvPr id="31" name="CasellaDiTesto 30"/>
          <p:cNvSpPr txBox="1"/>
          <p:nvPr/>
        </p:nvSpPr>
        <p:spPr>
          <a:xfrm>
            <a:off x="2318983" y="4181181"/>
            <a:ext cx="4598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WINTER RESCUE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182174" y="4699274"/>
            <a:ext cx="24482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b="1" dirty="0"/>
              <a:t>STX = situation training </a:t>
            </a:r>
            <a:r>
              <a:rPr lang="it-IT" sz="1100" b="1" dirty="0" err="1"/>
              <a:t>exercise</a:t>
            </a:r>
            <a:endParaRPr lang="it-IT" sz="1100" b="1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2654196" y="4683458"/>
            <a:ext cx="20882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b="1" dirty="0"/>
              <a:t>FTX = </a:t>
            </a:r>
            <a:r>
              <a:rPr lang="it-IT" sz="1100" b="1" dirty="0" err="1"/>
              <a:t>field</a:t>
            </a:r>
            <a:r>
              <a:rPr lang="it-IT" sz="1100" b="1" dirty="0"/>
              <a:t> training </a:t>
            </a:r>
            <a:r>
              <a:rPr lang="it-IT" sz="1100" b="1" dirty="0" err="1"/>
              <a:t>exercise</a:t>
            </a:r>
            <a:endParaRPr lang="it-IT" sz="1100" b="1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323528" y="832054"/>
            <a:ext cx="5832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 VOLPE BIANCA</a:t>
            </a:r>
          </a:p>
        </p:txBody>
      </p:sp>
      <p:sp>
        <p:nvSpPr>
          <p:cNvPr id="16" name="Rettangolo 15"/>
          <p:cNvSpPr/>
          <p:nvPr/>
        </p:nvSpPr>
        <p:spPr>
          <a:xfrm>
            <a:off x="4614053" y="1299990"/>
            <a:ext cx="2363484" cy="1368152"/>
          </a:xfrm>
          <a:prstGeom prst="rect">
            <a:avLst/>
          </a:prstGeom>
          <a:solidFill>
            <a:srgbClr val="0737A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CasellaDiTesto 16"/>
          <p:cNvSpPr txBox="1"/>
          <p:nvPr/>
        </p:nvSpPr>
        <p:spPr>
          <a:xfrm>
            <a:off x="4578618" y="1529730"/>
            <a:ext cx="238378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ICE CHALLENGE</a:t>
            </a:r>
          </a:p>
          <a:p>
            <a:pPr algn="ctr"/>
            <a:r>
              <a:rPr lang="en-GB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(competition)</a:t>
            </a:r>
          </a:p>
          <a:p>
            <a:pPr algn="ctr"/>
            <a:r>
              <a:rPr lang="it-IT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7" name="Rettangolo 6"/>
          <p:cNvSpPr/>
          <p:nvPr/>
        </p:nvSpPr>
        <p:spPr>
          <a:xfrm>
            <a:off x="2296928" y="2752407"/>
            <a:ext cx="4644983" cy="1372974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CasellaDiTesto 18"/>
          <p:cNvSpPr txBox="1"/>
          <p:nvPr/>
        </p:nvSpPr>
        <p:spPr>
          <a:xfrm>
            <a:off x="3203850" y="2794188"/>
            <a:ext cx="2808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STEEL BLIZZARD</a:t>
            </a:r>
          </a:p>
        </p:txBody>
      </p:sp>
      <p:sp>
        <p:nvSpPr>
          <p:cNvPr id="33" name="CasellaDiTesto 32"/>
          <p:cNvSpPr txBox="1"/>
          <p:nvPr/>
        </p:nvSpPr>
        <p:spPr>
          <a:xfrm>
            <a:off x="4618383" y="3368552"/>
            <a:ext cx="23042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WINTER STRIKE </a:t>
            </a:r>
            <a:r>
              <a:rPr lang="it-IT"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(STX)</a:t>
            </a:r>
          </a:p>
        </p:txBody>
      </p:sp>
      <p:sp>
        <p:nvSpPr>
          <p:cNvPr id="32" name="CasellaDiTesto 31"/>
          <p:cNvSpPr txBox="1"/>
          <p:nvPr/>
        </p:nvSpPr>
        <p:spPr>
          <a:xfrm>
            <a:off x="2306451" y="3385904"/>
            <a:ext cx="23042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WINTER RESOLVE</a:t>
            </a:r>
          </a:p>
          <a:p>
            <a:pPr algn="ctr"/>
            <a:r>
              <a:rPr lang="it-IT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(FTX)</a:t>
            </a:r>
          </a:p>
        </p:txBody>
      </p:sp>
      <p:grpSp>
        <p:nvGrpSpPr>
          <p:cNvPr id="18" name="Gruppo 17"/>
          <p:cNvGrpSpPr/>
          <p:nvPr/>
        </p:nvGrpSpPr>
        <p:grpSpPr>
          <a:xfrm>
            <a:off x="8160654" y="699542"/>
            <a:ext cx="971600" cy="4320479"/>
            <a:chOff x="8172400" y="699542"/>
            <a:chExt cx="971600" cy="4320479"/>
          </a:xfrm>
          <a:solidFill>
            <a:srgbClr val="00B0F0">
              <a:alpha val="65882"/>
            </a:srgbClr>
          </a:solidFill>
        </p:grpSpPr>
        <p:sp>
          <p:nvSpPr>
            <p:cNvPr id="20" name="Rettangolo 19"/>
            <p:cNvSpPr/>
            <p:nvPr/>
          </p:nvSpPr>
          <p:spPr>
            <a:xfrm>
              <a:off x="8172400" y="809625"/>
              <a:ext cx="971600" cy="408622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1" name="CasellaDiTesto 20"/>
            <p:cNvSpPr txBox="1"/>
            <p:nvPr/>
          </p:nvSpPr>
          <p:spPr>
            <a:xfrm rot="16200000">
              <a:off x="6481083" y="2675116"/>
              <a:ext cx="4320479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it-IT" sz="36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VOLPE BIANCA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996128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Connettore 1 14">
            <a:extLst>
              <a:ext uri="{FF2B5EF4-FFF2-40B4-BE49-F238E27FC236}">
                <a16:creationId xmlns:a16="http://schemas.microsoft.com/office/drawing/2014/main" id="{3F03212A-8363-4597-A940-94FDD7D81ED4}"/>
              </a:ext>
            </a:extLst>
          </p:cNvPr>
          <p:cNvCxnSpPr>
            <a:cxnSpLocks/>
          </p:cNvCxnSpPr>
          <p:nvPr/>
        </p:nvCxnSpPr>
        <p:spPr>
          <a:xfrm>
            <a:off x="0" y="795433"/>
            <a:ext cx="9144000" cy="0"/>
          </a:xfrm>
          <a:prstGeom prst="line">
            <a:avLst/>
          </a:prstGeom>
          <a:ln w="31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itolo 1">
            <a:extLst>
              <a:ext uri="{FF2B5EF4-FFF2-40B4-BE49-F238E27FC236}">
                <a16:creationId xmlns:a16="http://schemas.microsoft.com/office/drawing/2014/main" id="{7F73AA30-9C1D-4EDE-B8E6-8B9647BFE9CF}"/>
              </a:ext>
            </a:extLst>
          </p:cNvPr>
          <p:cNvSpPr txBox="1">
            <a:spLocks/>
          </p:cNvSpPr>
          <p:nvPr/>
        </p:nvSpPr>
        <p:spPr>
          <a:xfrm>
            <a:off x="1043608" y="394851"/>
            <a:ext cx="6840760" cy="482948"/>
          </a:xfrm>
          <a:prstGeom prst="rect">
            <a:avLst/>
          </a:prstGeom>
        </p:spPr>
        <p:txBody>
          <a:bodyPr lIns="121917" tIns="60958" rIns="121917" bIns="60958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pitchFamily="34" charset="0"/>
              </a:defRPr>
            </a:lvl5pPr>
            <a:lvl6pPr marL="342892"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pitchFamily="34" charset="0"/>
              </a:defRPr>
            </a:lvl6pPr>
            <a:lvl7pPr marL="685783"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pitchFamily="34" charset="0"/>
              </a:defRPr>
            </a:lvl7pPr>
            <a:lvl8pPr marL="1028675"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pitchFamily="34" charset="0"/>
              </a:defRPr>
            </a:lvl8pPr>
            <a:lvl9pPr marL="1371566"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defTabSz="1219170">
              <a:defRPr/>
            </a:pPr>
            <a:r>
              <a:rPr lang="it-IT" altLang="it-IT" sz="2400" b="1" kern="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ICE PATROL</a:t>
            </a:r>
            <a:endParaRPr lang="it-IT" altLang="it-IT" sz="2000" b="1" kern="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5940152" y="3435847"/>
            <a:ext cx="29523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/>
              <a:t>.</a:t>
            </a:r>
          </a:p>
        </p:txBody>
      </p:sp>
      <p:cxnSp>
        <p:nvCxnSpPr>
          <p:cNvPr id="9" name="Connettore 1 8"/>
          <p:cNvCxnSpPr/>
          <p:nvPr/>
        </p:nvCxnSpPr>
        <p:spPr>
          <a:xfrm>
            <a:off x="5526106" y="795434"/>
            <a:ext cx="54006" cy="422458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CasellaDiTesto 9"/>
          <p:cNvSpPr txBox="1"/>
          <p:nvPr/>
        </p:nvSpPr>
        <p:spPr>
          <a:xfrm>
            <a:off x="5580112" y="1515726"/>
            <a:ext cx="2801864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1400" b="1" dirty="0"/>
              <a:t>PTA/strength:</a:t>
            </a:r>
            <a:r>
              <a:rPr lang="en-GB" sz="1400" dirty="0"/>
              <a:t> </a:t>
            </a:r>
            <a:r>
              <a:rPr lang="en-GB" sz="1400" dirty="0" err="1"/>
              <a:t>Alpini</a:t>
            </a:r>
            <a:r>
              <a:rPr lang="en-GB" sz="1400" dirty="0"/>
              <a:t> regiments (squad. Level) , </a:t>
            </a:r>
            <a:r>
              <a:rPr lang="en-GB" sz="1400" dirty="0" err="1"/>
              <a:t>Scuola</a:t>
            </a:r>
            <a:r>
              <a:rPr lang="en-GB" sz="1400" dirty="0"/>
              <a:t> di </a:t>
            </a:r>
            <a:r>
              <a:rPr lang="en-GB" sz="1400" dirty="0" err="1"/>
              <a:t>Applicazione</a:t>
            </a:r>
            <a:r>
              <a:rPr lang="en-GB" sz="1400" dirty="0"/>
              <a:t>, 2</a:t>
            </a:r>
            <a:r>
              <a:rPr lang="en-GB" sz="1400" baseline="30000" dirty="0"/>
              <a:t>nd</a:t>
            </a:r>
            <a:r>
              <a:rPr lang="en-GB" sz="1400" dirty="0"/>
              <a:t> signal </a:t>
            </a:r>
            <a:r>
              <a:rPr lang="en-GB" sz="1400" dirty="0" err="1"/>
              <a:t>rgt</a:t>
            </a:r>
            <a:r>
              <a:rPr lang="en-GB" sz="1400" dirty="0"/>
              <a:t>. (</a:t>
            </a:r>
            <a:r>
              <a:rPr lang="en-GB" sz="1400" b="1" dirty="0"/>
              <a:t>15/16 patrols</a:t>
            </a:r>
            <a:r>
              <a:rPr lang="en-GB" sz="1400" dirty="0"/>
              <a:t> </a:t>
            </a:r>
            <a:r>
              <a:rPr lang="en-GB" sz="1400" b="1" dirty="0"/>
              <a:t>120/132 u. plus reserve and RLS</a:t>
            </a:r>
            <a:r>
              <a:rPr lang="en-GB" sz="1400" dirty="0"/>
              <a:t>)</a:t>
            </a:r>
          </a:p>
          <a:p>
            <a:pPr>
              <a:spcAft>
                <a:spcPts val="600"/>
              </a:spcAft>
            </a:pPr>
            <a:r>
              <a:rPr lang="en-GB" sz="1400" b="1" dirty="0"/>
              <a:t>Ex type: </a:t>
            </a:r>
            <a:r>
              <a:rPr lang="en-GB" sz="1400" dirty="0"/>
              <a:t>FTX - Competition</a:t>
            </a:r>
          </a:p>
          <a:p>
            <a:pPr>
              <a:spcAft>
                <a:spcPts val="600"/>
              </a:spcAft>
            </a:pPr>
            <a:r>
              <a:rPr lang="en-GB" sz="1400" b="1" dirty="0"/>
              <a:t>OSE:</a:t>
            </a:r>
            <a:r>
              <a:rPr lang="en-GB" sz="1400" dirty="0"/>
              <a:t> COMTA</a:t>
            </a:r>
          </a:p>
          <a:p>
            <a:pPr>
              <a:spcAft>
                <a:spcPts val="600"/>
              </a:spcAft>
            </a:pPr>
            <a:r>
              <a:rPr lang="en-GB" sz="1400" b="1" dirty="0"/>
              <a:t>OCE</a:t>
            </a:r>
            <a:r>
              <a:rPr lang="en-GB" sz="1400" dirty="0"/>
              <a:t> :COMTA</a:t>
            </a:r>
          </a:p>
          <a:p>
            <a:pPr>
              <a:spcAft>
                <a:spcPts val="600"/>
              </a:spcAft>
            </a:pPr>
            <a:r>
              <a:rPr lang="en-GB" sz="1400" b="1" dirty="0"/>
              <a:t>ODE: </a:t>
            </a:r>
            <a:r>
              <a:rPr lang="en-GB" sz="1400" dirty="0"/>
              <a:t>COMTA</a:t>
            </a:r>
          </a:p>
          <a:p>
            <a:endParaRPr lang="it-IT" sz="1400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5580112" y="960164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General Data</a:t>
            </a:r>
          </a:p>
        </p:txBody>
      </p:sp>
      <p:graphicFrame>
        <p:nvGraphicFramePr>
          <p:cNvPr id="12" name="Tabel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6169587"/>
              </p:ext>
            </p:extLst>
          </p:nvPr>
        </p:nvGraphicFramePr>
        <p:xfrm>
          <a:off x="107504" y="2067694"/>
          <a:ext cx="5328592" cy="27293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24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361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7668">
                <a:tc gridSpan="2">
                  <a:txBody>
                    <a:bodyPr/>
                    <a:lstStyle/>
                    <a:p>
                      <a:r>
                        <a:rPr lang="it-IT" sz="1100"/>
                        <a:t>TRAINING</a:t>
                      </a:r>
                      <a:r>
                        <a:rPr lang="it-IT" sz="1100" baseline="0"/>
                        <a:t> OBJECTIVE </a:t>
                      </a:r>
                      <a:endParaRPr lang="it-IT" sz="11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5790">
                <a:tc>
                  <a:txBody>
                    <a:bodyPr/>
                    <a:lstStyle/>
                    <a:p>
                      <a:r>
                        <a:rPr lang="it-IT" sz="1100"/>
                        <a:t>TASK: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noProof="0" dirty="0"/>
                        <a:t>Conduct combined enabling and offensive tasks/activities (infiltrate, link-up, march, patrol, movement to contact, hasty attack, exfiltrate)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91590">
                <a:tc>
                  <a:txBody>
                    <a:bodyPr/>
                    <a:lstStyle/>
                    <a:p>
                      <a:r>
                        <a:rPr lang="it-IT" sz="1100"/>
                        <a:t>CONDITION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r>
                        <a:rPr lang="en-GB" sz="1100" baseline="0" noProof="0" dirty="0"/>
                        <a:t>Winter season /severe environment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n-GB" sz="1100" baseline="0" noProof="0" dirty="0"/>
                        <a:t>Avalanches risk with </a:t>
                      </a:r>
                      <a:r>
                        <a:rPr lang="en-GB" sz="1100" baseline="0" noProof="0" dirty="0" err="1"/>
                        <a:t>assesment</a:t>
                      </a:r>
                      <a:r>
                        <a:rPr lang="en-GB" sz="1100" baseline="0" noProof="0" dirty="0"/>
                        <a:t> provided by experts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n-GB" sz="1100" baseline="0" noProof="0" dirty="0" err="1"/>
                        <a:t>Moutainous</a:t>
                      </a:r>
                      <a:r>
                        <a:rPr lang="en-GB" sz="1100" baseline="0" noProof="0" dirty="0"/>
                        <a:t>, up-hill, down-hill direction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n-GB" sz="1100" baseline="0" noProof="0" dirty="0"/>
                        <a:t>Night/day (48h) 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n-GB" sz="1100" baseline="0" noProof="0" dirty="0"/>
                        <a:t>Individual gear (skis/snowshoes)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n-GB" sz="1100" baseline="0" noProof="0" dirty="0"/>
                        <a:t>Individual tactical </a:t>
                      </a:r>
                      <a:r>
                        <a:rPr lang="en-GB" sz="1100" baseline="0" noProof="0" dirty="0" err="1"/>
                        <a:t>eq</a:t>
                      </a:r>
                      <a:endParaRPr lang="en-GB" sz="11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r>
                        <a:rPr lang="it-IT" sz="1100"/>
                        <a:t>STANDARD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100" dirty="0"/>
                        <a:t>Circ. 7048, Circ. 13/A/1,</a:t>
                      </a:r>
                      <a:r>
                        <a:rPr lang="it-IT" sz="1100" baseline="0" dirty="0"/>
                        <a:t> </a:t>
                      </a:r>
                      <a:r>
                        <a:rPr lang="it-IT" sz="1100" b="1" baseline="0" dirty="0"/>
                        <a:t>NATO ATP 6</a:t>
                      </a:r>
                      <a:endParaRPr lang="it-IT" sz="11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3" name="Tabel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9952011"/>
              </p:ext>
            </p:extLst>
          </p:nvPr>
        </p:nvGraphicFramePr>
        <p:xfrm>
          <a:off x="107504" y="1003658"/>
          <a:ext cx="5328592" cy="9920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285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7668">
                <a:tc>
                  <a:txBody>
                    <a:bodyPr/>
                    <a:lstStyle/>
                    <a:p>
                      <a:r>
                        <a:rPr lang="it-IT" sz="1100" dirty="0"/>
                        <a:t>EXERCISE </a:t>
                      </a:r>
                      <a:r>
                        <a:rPr lang="it-IT" sz="1100" baseline="0" dirty="0"/>
                        <a:t>OBJECTIVE </a:t>
                      </a:r>
                      <a:endParaRPr lang="it-IT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843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noProof="0" dirty="0"/>
                        <a:t>Move on severe mountainous environment </a:t>
                      </a:r>
                      <a:r>
                        <a:rPr lang="en-GB" sz="1100" kern="1200" baseline="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exploiting Mountain Warfare techniques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kern="1200" baseline="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achieved during training courses </a:t>
                      </a:r>
                      <a:r>
                        <a:rPr lang="en-GB" sz="1100" noProof="0" dirty="0"/>
                        <a:t>to Engage opposing forces</a:t>
                      </a:r>
                    </a:p>
                    <a:p>
                      <a:endParaRPr lang="it-IT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16" name="Gruppo 15"/>
          <p:cNvGrpSpPr/>
          <p:nvPr/>
        </p:nvGrpSpPr>
        <p:grpSpPr>
          <a:xfrm>
            <a:off x="8160654" y="809625"/>
            <a:ext cx="971600" cy="4086225"/>
            <a:chOff x="8172400" y="809625"/>
            <a:chExt cx="971600" cy="4086225"/>
          </a:xfrm>
          <a:solidFill>
            <a:srgbClr val="FFFF00">
              <a:alpha val="65882"/>
            </a:srgbClr>
          </a:solidFill>
        </p:grpSpPr>
        <p:sp>
          <p:nvSpPr>
            <p:cNvPr id="17" name="Rettangolo 16"/>
            <p:cNvSpPr/>
            <p:nvPr/>
          </p:nvSpPr>
          <p:spPr>
            <a:xfrm>
              <a:off x="8172400" y="809625"/>
              <a:ext cx="971600" cy="4086225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8" name="CasellaDiTesto 17"/>
            <p:cNvSpPr txBox="1"/>
            <p:nvPr/>
          </p:nvSpPr>
          <p:spPr>
            <a:xfrm rot="16200000">
              <a:off x="6981879" y="2678377"/>
              <a:ext cx="3318887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it-IT" sz="3600" b="1">
                  <a:ln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ICE PATROL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106463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Connettore 1 14">
            <a:extLst>
              <a:ext uri="{FF2B5EF4-FFF2-40B4-BE49-F238E27FC236}">
                <a16:creationId xmlns:a16="http://schemas.microsoft.com/office/drawing/2014/main" id="{3F03212A-8363-4597-A940-94FDD7D81ED4}"/>
              </a:ext>
            </a:extLst>
          </p:cNvPr>
          <p:cNvCxnSpPr>
            <a:cxnSpLocks/>
          </p:cNvCxnSpPr>
          <p:nvPr/>
        </p:nvCxnSpPr>
        <p:spPr>
          <a:xfrm>
            <a:off x="0" y="795433"/>
            <a:ext cx="9144000" cy="0"/>
          </a:xfrm>
          <a:prstGeom prst="line">
            <a:avLst/>
          </a:prstGeom>
          <a:ln w="31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itolo 1">
            <a:extLst>
              <a:ext uri="{FF2B5EF4-FFF2-40B4-BE49-F238E27FC236}">
                <a16:creationId xmlns:a16="http://schemas.microsoft.com/office/drawing/2014/main" id="{7F73AA30-9C1D-4EDE-B8E6-8B9647BFE9CF}"/>
              </a:ext>
            </a:extLst>
          </p:cNvPr>
          <p:cNvSpPr txBox="1">
            <a:spLocks/>
          </p:cNvSpPr>
          <p:nvPr/>
        </p:nvSpPr>
        <p:spPr>
          <a:xfrm>
            <a:off x="1151620" y="377447"/>
            <a:ext cx="6840760" cy="482948"/>
          </a:xfrm>
          <a:prstGeom prst="rect">
            <a:avLst/>
          </a:prstGeom>
        </p:spPr>
        <p:txBody>
          <a:bodyPr lIns="121917" tIns="60958" rIns="121917" bIns="60958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pitchFamily="34" charset="0"/>
              </a:defRPr>
            </a:lvl5pPr>
            <a:lvl6pPr marL="342892"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pitchFamily="34" charset="0"/>
              </a:defRPr>
            </a:lvl6pPr>
            <a:lvl7pPr marL="685783"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pitchFamily="34" charset="0"/>
              </a:defRPr>
            </a:lvl7pPr>
            <a:lvl8pPr marL="1028675"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pitchFamily="34" charset="0"/>
              </a:defRPr>
            </a:lvl8pPr>
            <a:lvl9pPr marL="1371566"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defTabSz="1219170">
              <a:defRPr/>
            </a:pPr>
            <a:r>
              <a:rPr lang="it-IT" altLang="it-IT" sz="2400" b="1" kern="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ICE CHALLENGE</a:t>
            </a:r>
            <a:endParaRPr lang="it-IT" altLang="it-IT" sz="2000" b="1" kern="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5130062" y="3435847"/>
            <a:ext cx="29523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/>
              <a:t>.</a:t>
            </a:r>
          </a:p>
        </p:txBody>
      </p:sp>
      <p:cxnSp>
        <p:nvCxnSpPr>
          <p:cNvPr id="9" name="Connettore 1 8"/>
          <p:cNvCxnSpPr/>
          <p:nvPr/>
        </p:nvCxnSpPr>
        <p:spPr>
          <a:xfrm>
            <a:off x="4716016" y="795434"/>
            <a:ext cx="54006" cy="422458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CasellaDiTesto 9"/>
          <p:cNvSpPr txBox="1"/>
          <p:nvPr/>
        </p:nvSpPr>
        <p:spPr>
          <a:xfrm>
            <a:off x="5130062" y="1515726"/>
            <a:ext cx="28018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it-IT" sz="1400" b="1" dirty="0"/>
              <a:t>PTA/</a:t>
            </a:r>
            <a:r>
              <a:rPr lang="it-IT" sz="1400" b="1" dirty="0" err="1"/>
              <a:t>strength</a:t>
            </a:r>
            <a:r>
              <a:rPr lang="it-IT" sz="1400" b="1" dirty="0"/>
              <a:t>:</a:t>
            </a:r>
            <a:r>
              <a:rPr lang="it-IT" sz="1400" dirty="0"/>
              <a:t> Alpini </a:t>
            </a:r>
            <a:r>
              <a:rPr lang="it-IT" sz="1400" dirty="0" err="1"/>
              <a:t>regiments</a:t>
            </a:r>
            <a:r>
              <a:rPr lang="it-IT" sz="1400" dirty="0"/>
              <a:t>, Scuola di Applicazione, 2</a:t>
            </a:r>
            <a:r>
              <a:rPr lang="it-IT" sz="1400" baseline="30000" dirty="0"/>
              <a:t>nd</a:t>
            </a:r>
            <a:r>
              <a:rPr lang="it-IT" sz="1400" dirty="0"/>
              <a:t> </a:t>
            </a:r>
            <a:r>
              <a:rPr lang="it-IT" sz="1400" dirty="0" err="1"/>
              <a:t>signal</a:t>
            </a:r>
            <a:r>
              <a:rPr lang="it-IT" sz="1400" dirty="0"/>
              <a:t> </a:t>
            </a:r>
            <a:r>
              <a:rPr lang="it-IT" sz="1400" dirty="0" err="1"/>
              <a:t>rgt</a:t>
            </a:r>
            <a:r>
              <a:rPr lang="it-IT" sz="1400" dirty="0"/>
              <a:t>. (</a:t>
            </a:r>
            <a:r>
              <a:rPr lang="it-IT" sz="1400" b="1" dirty="0"/>
              <a:t>2/3 </a:t>
            </a:r>
            <a:r>
              <a:rPr lang="it-IT" sz="1400" b="1" dirty="0" err="1"/>
              <a:t>soldiers</a:t>
            </a:r>
            <a:r>
              <a:rPr lang="it-IT" sz="1400" b="1" dirty="0"/>
              <a:t>  for </a:t>
            </a:r>
            <a:r>
              <a:rPr lang="it-IT" sz="1400" b="1" dirty="0" err="1"/>
              <a:t>each</a:t>
            </a:r>
            <a:r>
              <a:rPr lang="it-IT" sz="1400" b="1" dirty="0"/>
              <a:t> </a:t>
            </a:r>
            <a:r>
              <a:rPr lang="it-IT" sz="1400" b="1" dirty="0" err="1"/>
              <a:t>unit</a:t>
            </a:r>
            <a:r>
              <a:rPr lang="it-IT" sz="1400" dirty="0"/>
              <a:t>)</a:t>
            </a:r>
          </a:p>
          <a:p>
            <a:pPr>
              <a:spcAft>
                <a:spcPts val="600"/>
              </a:spcAft>
            </a:pPr>
            <a:r>
              <a:rPr lang="it-IT" sz="1400" b="1" dirty="0"/>
              <a:t>Ex </a:t>
            </a:r>
            <a:r>
              <a:rPr lang="it-IT" sz="1400" b="1" dirty="0" err="1"/>
              <a:t>type</a:t>
            </a:r>
            <a:r>
              <a:rPr lang="it-IT" sz="1400" b="1" dirty="0"/>
              <a:t>: </a:t>
            </a:r>
            <a:r>
              <a:rPr lang="it-IT" sz="1400" dirty="0"/>
              <a:t>FTX - </a:t>
            </a:r>
            <a:r>
              <a:rPr lang="it-IT" sz="1400" dirty="0" err="1"/>
              <a:t>Competition</a:t>
            </a:r>
            <a:endParaRPr lang="it-IT" sz="1400" dirty="0"/>
          </a:p>
          <a:p>
            <a:pPr>
              <a:spcAft>
                <a:spcPts val="600"/>
              </a:spcAft>
            </a:pPr>
            <a:r>
              <a:rPr lang="it-IT" sz="1400" b="1" dirty="0"/>
              <a:t>OSE:</a:t>
            </a:r>
            <a:r>
              <a:rPr lang="it-IT" sz="1400" dirty="0"/>
              <a:t> COMTA</a:t>
            </a:r>
          </a:p>
          <a:p>
            <a:pPr>
              <a:spcAft>
                <a:spcPts val="600"/>
              </a:spcAft>
            </a:pPr>
            <a:r>
              <a:rPr lang="it-IT" sz="1400" b="1" dirty="0"/>
              <a:t>ODE</a:t>
            </a:r>
            <a:r>
              <a:rPr lang="it-IT" sz="1400" dirty="0"/>
              <a:t> : ITA Mountain Training Centre</a:t>
            </a:r>
          </a:p>
          <a:p>
            <a:pPr>
              <a:spcAft>
                <a:spcPts val="600"/>
              </a:spcAft>
            </a:pPr>
            <a:r>
              <a:rPr lang="it-IT" sz="1400" b="1" dirty="0"/>
              <a:t>OCE: </a:t>
            </a:r>
            <a:r>
              <a:rPr lang="it-IT" sz="1400" dirty="0"/>
              <a:t>ITA Mountain Training Centre</a:t>
            </a:r>
            <a:endParaRPr lang="it-IT" sz="1400" b="1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5130062" y="960164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General Data</a:t>
            </a:r>
          </a:p>
        </p:txBody>
      </p:sp>
      <p:graphicFrame>
        <p:nvGraphicFramePr>
          <p:cNvPr id="12" name="Tabel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804781"/>
              </p:ext>
            </p:extLst>
          </p:nvPr>
        </p:nvGraphicFramePr>
        <p:xfrm>
          <a:off x="345654" y="1118383"/>
          <a:ext cx="4298354" cy="12091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983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7668">
                <a:tc>
                  <a:txBody>
                    <a:bodyPr/>
                    <a:lstStyle/>
                    <a:p>
                      <a:r>
                        <a:rPr lang="it-IT" sz="1100"/>
                        <a:t>EXERCISE</a:t>
                      </a:r>
                      <a:r>
                        <a:rPr lang="it-IT" sz="1100" baseline="0"/>
                        <a:t> OBJECTIVE </a:t>
                      </a:r>
                      <a:endParaRPr lang="it-IT" sz="11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153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err="1"/>
                        <a:t>Move</a:t>
                      </a:r>
                      <a:r>
                        <a:rPr lang="it-IT" sz="1600" baseline="0"/>
                        <a:t> </a:t>
                      </a:r>
                      <a:r>
                        <a:rPr lang="it-IT" sz="1600"/>
                        <a:t>on </a:t>
                      </a:r>
                      <a:r>
                        <a:rPr lang="it-IT" sz="1600" err="1"/>
                        <a:t>winter</a:t>
                      </a:r>
                      <a:r>
                        <a:rPr lang="it-IT" sz="1600"/>
                        <a:t> </a:t>
                      </a:r>
                      <a:r>
                        <a:rPr lang="it-IT" sz="1600" err="1"/>
                        <a:t>mountainous</a:t>
                      </a:r>
                      <a:r>
                        <a:rPr lang="it-IT" sz="1600"/>
                        <a:t> </a:t>
                      </a:r>
                      <a:r>
                        <a:rPr lang="it-IT" sz="1600" err="1"/>
                        <a:t>terrain</a:t>
                      </a:r>
                      <a:r>
                        <a:rPr lang="it-IT" sz="1600"/>
                        <a:t> up-</a:t>
                      </a:r>
                      <a:r>
                        <a:rPr lang="it-IT" sz="1600" err="1"/>
                        <a:t>hill</a:t>
                      </a:r>
                      <a:r>
                        <a:rPr lang="it-IT" sz="1600" baseline="0"/>
                        <a:t> and down-</a:t>
                      </a:r>
                      <a:r>
                        <a:rPr lang="it-IT" sz="1600" baseline="0" err="1"/>
                        <a:t>hill</a:t>
                      </a:r>
                      <a:r>
                        <a:rPr lang="it-IT" sz="1600" baseline="0"/>
                        <a:t> </a:t>
                      </a:r>
                      <a:r>
                        <a:rPr lang="it-IT" sz="1600"/>
                        <a:t>and </a:t>
                      </a:r>
                      <a:r>
                        <a:rPr lang="it-IT" sz="1600" err="1"/>
                        <a:t>engage</a:t>
                      </a:r>
                      <a:r>
                        <a:rPr lang="it-IT" sz="1600"/>
                        <a:t> </a:t>
                      </a:r>
                      <a:r>
                        <a:rPr lang="it-IT" sz="1600" err="1"/>
                        <a:t>static</a:t>
                      </a:r>
                      <a:r>
                        <a:rPr lang="it-IT" sz="1600"/>
                        <a:t> targets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13" name="Gruppo 12"/>
          <p:cNvGrpSpPr/>
          <p:nvPr/>
        </p:nvGrpSpPr>
        <p:grpSpPr>
          <a:xfrm>
            <a:off x="8160654" y="795433"/>
            <a:ext cx="971600" cy="4100417"/>
            <a:chOff x="8172400" y="795433"/>
            <a:chExt cx="971600" cy="4100417"/>
          </a:xfrm>
          <a:solidFill>
            <a:srgbClr val="FFFF00">
              <a:alpha val="65882"/>
            </a:srgbClr>
          </a:solidFill>
        </p:grpSpPr>
        <p:sp>
          <p:nvSpPr>
            <p:cNvPr id="16" name="Rettangolo 15"/>
            <p:cNvSpPr/>
            <p:nvPr/>
          </p:nvSpPr>
          <p:spPr>
            <a:xfrm>
              <a:off x="8172400" y="809625"/>
              <a:ext cx="971600" cy="4086225"/>
            </a:xfrm>
            <a:prstGeom prst="rect">
              <a:avLst/>
            </a:prstGeom>
            <a:solidFill>
              <a:srgbClr val="0737A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7" name="CasellaDiTesto 16"/>
            <p:cNvSpPr txBox="1"/>
            <p:nvPr/>
          </p:nvSpPr>
          <p:spPr>
            <a:xfrm rot="16200000">
              <a:off x="6591115" y="2660975"/>
              <a:ext cx="4100416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it-IT" sz="36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ICE CHALLENGE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631763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Connettore 1 14">
            <a:extLst>
              <a:ext uri="{FF2B5EF4-FFF2-40B4-BE49-F238E27FC236}">
                <a16:creationId xmlns:a16="http://schemas.microsoft.com/office/drawing/2014/main" id="{3F03212A-8363-4597-A940-94FDD7D81ED4}"/>
              </a:ext>
            </a:extLst>
          </p:cNvPr>
          <p:cNvCxnSpPr>
            <a:cxnSpLocks/>
          </p:cNvCxnSpPr>
          <p:nvPr/>
        </p:nvCxnSpPr>
        <p:spPr>
          <a:xfrm>
            <a:off x="0" y="795433"/>
            <a:ext cx="9144000" cy="0"/>
          </a:xfrm>
          <a:prstGeom prst="line">
            <a:avLst/>
          </a:prstGeom>
          <a:ln w="31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itolo 1">
            <a:extLst>
              <a:ext uri="{FF2B5EF4-FFF2-40B4-BE49-F238E27FC236}">
                <a16:creationId xmlns:a16="http://schemas.microsoft.com/office/drawing/2014/main" id="{7F73AA30-9C1D-4EDE-B8E6-8B9647BFE9CF}"/>
              </a:ext>
            </a:extLst>
          </p:cNvPr>
          <p:cNvSpPr txBox="1">
            <a:spLocks/>
          </p:cNvSpPr>
          <p:nvPr/>
        </p:nvSpPr>
        <p:spPr>
          <a:xfrm>
            <a:off x="1151620" y="367085"/>
            <a:ext cx="6840760" cy="482948"/>
          </a:xfrm>
          <a:prstGeom prst="rect">
            <a:avLst/>
          </a:prstGeom>
        </p:spPr>
        <p:txBody>
          <a:bodyPr lIns="121917" tIns="60958" rIns="121917" bIns="60958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pitchFamily="34" charset="0"/>
              </a:defRPr>
            </a:lvl5pPr>
            <a:lvl6pPr marL="342892"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pitchFamily="34" charset="0"/>
              </a:defRPr>
            </a:lvl6pPr>
            <a:lvl7pPr marL="685783"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pitchFamily="34" charset="0"/>
              </a:defRPr>
            </a:lvl7pPr>
            <a:lvl8pPr marL="1028675"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pitchFamily="34" charset="0"/>
              </a:defRPr>
            </a:lvl8pPr>
            <a:lvl9pPr marL="1371566"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defTabSz="1219170">
              <a:defRPr/>
            </a:pPr>
            <a:r>
              <a:rPr lang="it-IT" altLang="it-IT" sz="2400" b="1" kern="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STEEL BLIZZARD</a:t>
            </a:r>
            <a:endParaRPr lang="it-IT" altLang="it-IT" sz="2000" b="1" kern="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5024434" y="3542441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/>
              <a:t>OCE:</a:t>
            </a:r>
            <a:r>
              <a:rPr lang="it-IT" sz="1400" dirty="0"/>
              <a:t> RGT CDR</a:t>
            </a:r>
          </a:p>
          <a:p>
            <a:r>
              <a:rPr lang="it-IT" sz="1400" b="1" dirty="0"/>
              <a:t>ODE: </a:t>
            </a:r>
            <a:r>
              <a:rPr lang="it-IT" sz="1400" dirty="0"/>
              <a:t>BN CDR</a:t>
            </a:r>
          </a:p>
        </p:txBody>
      </p:sp>
      <p:cxnSp>
        <p:nvCxnSpPr>
          <p:cNvPr id="11" name="Connettore 1 10"/>
          <p:cNvCxnSpPr/>
          <p:nvPr/>
        </p:nvCxnSpPr>
        <p:spPr>
          <a:xfrm>
            <a:off x="4644008" y="795434"/>
            <a:ext cx="0" cy="422458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/>
          <p:cNvSpPr txBox="1"/>
          <p:nvPr/>
        </p:nvSpPr>
        <p:spPr>
          <a:xfrm>
            <a:off x="5024434" y="1563638"/>
            <a:ext cx="2520280" cy="2046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it-IT" sz="1400" b="1" dirty="0"/>
              <a:t>PTA/</a:t>
            </a:r>
            <a:r>
              <a:rPr lang="it-IT" sz="1400" b="1" dirty="0" err="1"/>
              <a:t>strength</a:t>
            </a:r>
            <a:r>
              <a:rPr lang="it-IT" sz="1400" b="1" dirty="0"/>
              <a:t>: </a:t>
            </a:r>
            <a:r>
              <a:rPr lang="it-IT" sz="1400" dirty="0"/>
              <a:t>Alpine COY (</a:t>
            </a:r>
            <a:r>
              <a:rPr lang="it-IT" sz="1400" dirty="0" err="1"/>
              <a:t>combined</a:t>
            </a:r>
            <a:r>
              <a:rPr lang="it-IT" sz="1400" dirty="0"/>
              <a:t> </a:t>
            </a:r>
            <a:r>
              <a:rPr lang="it-IT" sz="1400" dirty="0" err="1"/>
              <a:t>arms</a:t>
            </a:r>
            <a:r>
              <a:rPr lang="it-IT" sz="1400" dirty="0"/>
              <a:t>, </a:t>
            </a:r>
            <a:r>
              <a:rPr lang="it-IT" sz="1400" dirty="0" err="1"/>
              <a:t>enablers</a:t>
            </a:r>
            <a:r>
              <a:rPr lang="it-IT" sz="1400" dirty="0"/>
              <a:t> cross-domain </a:t>
            </a:r>
            <a:r>
              <a:rPr lang="it-IT" sz="1400" dirty="0" err="1"/>
              <a:t>ops</a:t>
            </a:r>
            <a:r>
              <a:rPr lang="it-IT" sz="1400" dirty="0"/>
              <a:t>), scout 173rd USA , AB(200 u./</a:t>
            </a:r>
            <a:r>
              <a:rPr lang="it-IT" sz="1400" dirty="0" err="1"/>
              <a:t>approx</a:t>
            </a:r>
            <a:r>
              <a:rPr lang="it-IT" sz="1400" dirty="0"/>
              <a:t>.)</a:t>
            </a:r>
          </a:p>
          <a:p>
            <a:pPr>
              <a:spcAft>
                <a:spcPts val="600"/>
              </a:spcAft>
            </a:pPr>
            <a:r>
              <a:rPr lang="it-IT" sz="1400" b="1" dirty="0"/>
              <a:t>Date: </a:t>
            </a:r>
            <a:r>
              <a:rPr lang="it-IT" sz="1400" dirty="0" err="1"/>
              <a:t>feb</a:t>
            </a:r>
            <a:r>
              <a:rPr lang="it-IT" sz="1400" dirty="0"/>
              <a:t> -  mar</a:t>
            </a:r>
          </a:p>
          <a:p>
            <a:pPr>
              <a:spcAft>
                <a:spcPts val="600"/>
              </a:spcAft>
            </a:pPr>
            <a:r>
              <a:rPr lang="it-IT" sz="1400" b="1" dirty="0"/>
              <a:t>Ex </a:t>
            </a:r>
            <a:r>
              <a:rPr lang="it-IT" sz="1400" b="1" dirty="0" err="1"/>
              <a:t>type</a:t>
            </a:r>
            <a:r>
              <a:rPr lang="it-IT" sz="1400" b="1" dirty="0"/>
              <a:t>: </a:t>
            </a:r>
            <a:r>
              <a:rPr lang="it-IT" sz="1400" dirty="0"/>
              <a:t>FTX</a:t>
            </a:r>
          </a:p>
          <a:p>
            <a:pPr>
              <a:spcAft>
                <a:spcPts val="600"/>
              </a:spcAft>
            </a:pPr>
            <a:r>
              <a:rPr lang="it-IT" sz="1400" b="1" dirty="0"/>
              <a:t>OSE: </a:t>
            </a:r>
            <a:r>
              <a:rPr lang="it-IT" sz="1400" dirty="0"/>
              <a:t>COMTA</a:t>
            </a:r>
          </a:p>
        </p:txBody>
      </p:sp>
      <p:graphicFrame>
        <p:nvGraphicFramePr>
          <p:cNvPr id="13" name="Tabel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9867715"/>
              </p:ext>
            </p:extLst>
          </p:nvPr>
        </p:nvGraphicFramePr>
        <p:xfrm>
          <a:off x="252686" y="1608063"/>
          <a:ext cx="4319314" cy="21959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193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7668">
                <a:tc>
                  <a:txBody>
                    <a:bodyPr/>
                    <a:lstStyle/>
                    <a:p>
                      <a:r>
                        <a:rPr lang="it-IT" sz="1100"/>
                        <a:t>EXERCISE </a:t>
                      </a:r>
                      <a:r>
                        <a:rPr lang="it-IT" sz="1100" baseline="0"/>
                        <a:t>OBJECTIVES</a:t>
                      </a:r>
                      <a:endParaRPr lang="it-IT" sz="11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165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Conduct</a:t>
                      </a:r>
                      <a:r>
                        <a:rPr lang="en-US" sz="1600" b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Coy(+)</a:t>
                      </a:r>
                      <a:r>
                        <a:rPr lang="en-US" sz="1600" b="0" baseline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level, multinat</a:t>
                      </a:r>
                      <a:r>
                        <a:rPr lang="en-US" sz="16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ional combined arms operations,</a:t>
                      </a:r>
                      <a:r>
                        <a:rPr lang="en-US" sz="1600" b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execut</a:t>
                      </a:r>
                      <a:r>
                        <a:rPr lang="en-US" sz="16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ing multiple Tactical Activities within a winter mountainous environment for d</a:t>
                      </a:r>
                      <a:r>
                        <a:rPr lang="en-US" sz="1600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eterrence purposes </a:t>
                      </a:r>
                      <a:r>
                        <a:rPr lang="en-US" sz="16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improving interoperability among NATO Forces. </a:t>
                      </a:r>
                      <a:endParaRPr lang="en-US" sz="1600" b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indent="0" algn="l" defTabSz="457200" rtl="0" eaLnBrk="1" latinLnBrk="0" hangingPunct="1">
                        <a:buFontTx/>
                        <a:buNone/>
                      </a:pPr>
                      <a:endParaRPr lang="it-IT" sz="1600" kern="1200" baseline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" name="CasellaDiTesto 14"/>
          <p:cNvSpPr txBox="1"/>
          <p:nvPr/>
        </p:nvSpPr>
        <p:spPr>
          <a:xfrm>
            <a:off x="5024434" y="1059582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General Data</a:t>
            </a:r>
          </a:p>
        </p:txBody>
      </p:sp>
      <p:sp>
        <p:nvSpPr>
          <p:cNvPr id="10" name="Titolo 1">
            <a:extLst>
              <a:ext uri="{FF2B5EF4-FFF2-40B4-BE49-F238E27FC236}">
                <a16:creationId xmlns:a16="http://schemas.microsoft.com/office/drawing/2014/main" id="{7F73AA30-9C1D-4EDE-B8E6-8B9647BFE9CF}"/>
              </a:ext>
            </a:extLst>
          </p:cNvPr>
          <p:cNvSpPr txBox="1">
            <a:spLocks/>
          </p:cNvSpPr>
          <p:nvPr/>
        </p:nvSpPr>
        <p:spPr>
          <a:xfrm>
            <a:off x="185850" y="987574"/>
            <a:ext cx="4670412" cy="482948"/>
          </a:xfrm>
          <a:prstGeom prst="rect">
            <a:avLst/>
          </a:prstGeom>
        </p:spPr>
        <p:txBody>
          <a:bodyPr lIns="121917" tIns="60958" rIns="121917" bIns="60958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pitchFamily="34" charset="0"/>
              </a:defRPr>
            </a:lvl5pPr>
            <a:lvl6pPr marL="342892"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pitchFamily="34" charset="0"/>
              </a:defRPr>
            </a:lvl6pPr>
            <a:lvl7pPr marL="685783"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pitchFamily="34" charset="0"/>
              </a:defRPr>
            </a:lvl7pPr>
            <a:lvl8pPr marL="1028675"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pitchFamily="34" charset="0"/>
              </a:defRPr>
            </a:lvl8pPr>
            <a:lvl9pPr marL="1371566"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defTabSz="1219170">
              <a:defRPr/>
            </a:pPr>
            <a:r>
              <a:rPr lang="it-IT" altLang="it-IT" sz="2400" b="1" u="sng" kern="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WINTER RESOLVE</a:t>
            </a:r>
            <a:endParaRPr lang="it-IT" altLang="it-IT" sz="2000" b="1" u="sng" kern="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16" name="Gruppo 15"/>
          <p:cNvGrpSpPr/>
          <p:nvPr/>
        </p:nvGrpSpPr>
        <p:grpSpPr>
          <a:xfrm>
            <a:off x="8160654" y="648159"/>
            <a:ext cx="971600" cy="4371864"/>
            <a:chOff x="8172400" y="648159"/>
            <a:chExt cx="971600" cy="4371864"/>
          </a:xfrm>
          <a:solidFill>
            <a:srgbClr val="FFFF00">
              <a:alpha val="65882"/>
            </a:srgbClr>
          </a:solidFill>
        </p:grpSpPr>
        <p:sp>
          <p:nvSpPr>
            <p:cNvPr id="17" name="Rettangolo 16"/>
            <p:cNvSpPr/>
            <p:nvPr/>
          </p:nvSpPr>
          <p:spPr>
            <a:xfrm>
              <a:off x="8172400" y="809625"/>
              <a:ext cx="971600" cy="4086225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8" name="CasellaDiTesto 17"/>
            <p:cNvSpPr txBox="1"/>
            <p:nvPr/>
          </p:nvSpPr>
          <p:spPr>
            <a:xfrm rot="16200000">
              <a:off x="6455391" y="2649425"/>
              <a:ext cx="4371864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it-IT" sz="3600" b="1">
                  <a:ln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WINTER RESOLVE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314284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Connettore 1 14">
            <a:extLst>
              <a:ext uri="{FF2B5EF4-FFF2-40B4-BE49-F238E27FC236}">
                <a16:creationId xmlns:a16="http://schemas.microsoft.com/office/drawing/2014/main" id="{3F03212A-8363-4597-A940-94FDD7D81ED4}"/>
              </a:ext>
            </a:extLst>
          </p:cNvPr>
          <p:cNvCxnSpPr>
            <a:cxnSpLocks/>
          </p:cNvCxnSpPr>
          <p:nvPr/>
        </p:nvCxnSpPr>
        <p:spPr>
          <a:xfrm>
            <a:off x="0" y="795433"/>
            <a:ext cx="9144000" cy="0"/>
          </a:xfrm>
          <a:prstGeom prst="line">
            <a:avLst/>
          </a:prstGeom>
          <a:ln w="31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itolo 1">
            <a:extLst>
              <a:ext uri="{FF2B5EF4-FFF2-40B4-BE49-F238E27FC236}">
                <a16:creationId xmlns:a16="http://schemas.microsoft.com/office/drawing/2014/main" id="{7F73AA30-9C1D-4EDE-B8E6-8B9647BFE9CF}"/>
              </a:ext>
            </a:extLst>
          </p:cNvPr>
          <p:cNvSpPr txBox="1">
            <a:spLocks/>
          </p:cNvSpPr>
          <p:nvPr/>
        </p:nvSpPr>
        <p:spPr>
          <a:xfrm>
            <a:off x="1151620" y="372552"/>
            <a:ext cx="6840760" cy="482948"/>
          </a:xfrm>
          <a:prstGeom prst="rect">
            <a:avLst/>
          </a:prstGeom>
        </p:spPr>
        <p:txBody>
          <a:bodyPr lIns="121917" tIns="60958" rIns="121917" bIns="60958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pitchFamily="34" charset="0"/>
              </a:defRPr>
            </a:lvl5pPr>
            <a:lvl6pPr marL="342892"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pitchFamily="34" charset="0"/>
              </a:defRPr>
            </a:lvl6pPr>
            <a:lvl7pPr marL="685783"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pitchFamily="34" charset="0"/>
              </a:defRPr>
            </a:lvl7pPr>
            <a:lvl8pPr marL="1028675"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pitchFamily="34" charset="0"/>
              </a:defRPr>
            </a:lvl8pPr>
            <a:lvl9pPr marL="1371566"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defTabSz="1219170">
              <a:defRPr/>
            </a:pPr>
            <a:r>
              <a:rPr lang="it-IT" altLang="it-IT" sz="2400" b="1" kern="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STEEL BLIZZARD</a:t>
            </a:r>
            <a:endParaRPr lang="it-IT" altLang="it-IT" sz="2000" b="1" kern="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12" name="Connettore 1 11"/>
          <p:cNvCxnSpPr/>
          <p:nvPr/>
        </p:nvCxnSpPr>
        <p:spPr>
          <a:xfrm>
            <a:off x="4590002" y="795434"/>
            <a:ext cx="54006" cy="422458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/>
          <p:cNvSpPr txBox="1"/>
          <p:nvPr/>
        </p:nvSpPr>
        <p:spPr>
          <a:xfrm>
            <a:off x="5028381" y="1502671"/>
            <a:ext cx="2279923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it-IT" sz="1400" b="1" dirty="0"/>
              <a:t>PTA/</a:t>
            </a:r>
            <a:r>
              <a:rPr lang="it-IT" sz="1400" b="1" dirty="0" err="1"/>
              <a:t>strength</a:t>
            </a:r>
            <a:r>
              <a:rPr lang="it-IT" sz="1400" b="1" dirty="0"/>
              <a:t>:</a:t>
            </a:r>
            <a:r>
              <a:rPr lang="it-IT" sz="1400" dirty="0"/>
              <a:t> Alpine COY (</a:t>
            </a:r>
            <a:r>
              <a:rPr lang="it-IT" sz="1400" dirty="0" err="1"/>
              <a:t>combined</a:t>
            </a:r>
            <a:r>
              <a:rPr lang="it-IT" sz="1400" dirty="0"/>
              <a:t> </a:t>
            </a:r>
            <a:r>
              <a:rPr lang="it-IT" sz="1400" dirty="0" err="1"/>
              <a:t>arms</a:t>
            </a:r>
            <a:r>
              <a:rPr lang="it-IT" sz="1400" dirty="0"/>
              <a:t>, </a:t>
            </a:r>
            <a:r>
              <a:rPr lang="it-IT" sz="1400" dirty="0" err="1"/>
              <a:t>enablers</a:t>
            </a:r>
            <a:r>
              <a:rPr lang="it-IT" sz="1400" dirty="0"/>
              <a:t> cross-domain </a:t>
            </a:r>
            <a:r>
              <a:rPr lang="it-IT" sz="1400" dirty="0" err="1"/>
              <a:t>ops</a:t>
            </a:r>
            <a:r>
              <a:rPr lang="it-IT" sz="1400" dirty="0"/>
              <a:t>), 200 u.</a:t>
            </a:r>
          </a:p>
          <a:p>
            <a:pPr>
              <a:spcAft>
                <a:spcPts val="600"/>
              </a:spcAft>
            </a:pPr>
            <a:r>
              <a:rPr lang="it-IT" sz="1400" b="1" dirty="0"/>
              <a:t>Date:</a:t>
            </a:r>
            <a:r>
              <a:rPr lang="it-IT" sz="1400" dirty="0"/>
              <a:t> FEB - MAR</a:t>
            </a:r>
          </a:p>
          <a:p>
            <a:pPr>
              <a:spcAft>
                <a:spcPts val="600"/>
              </a:spcAft>
            </a:pPr>
            <a:r>
              <a:rPr lang="it-IT" sz="1400" b="1" dirty="0"/>
              <a:t>Ex </a:t>
            </a:r>
            <a:r>
              <a:rPr lang="it-IT" sz="1400" b="1" dirty="0" err="1"/>
              <a:t>type</a:t>
            </a:r>
            <a:r>
              <a:rPr lang="it-IT" sz="1400" b="1" dirty="0"/>
              <a:t>:</a:t>
            </a:r>
            <a:r>
              <a:rPr lang="it-IT" sz="1400" dirty="0"/>
              <a:t> STX</a:t>
            </a:r>
          </a:p>
          <a:p>
            <a:pPr>
              <a:spcAft>
                <a:spcPts val="600"/>
              </a:spcAft>
            </a:pPr>
            <a:r>
              <a:rPr lang="it-IT" sz="1400" b="1" dirty="0"/>
              <a:t>OSE</a:t>
            </a:r>
            <a:r>
              <a:rPr lang="it-IT" sz="1400" dirty="0"/>
              <a:t>: COMTA</a:t>
            </a:r>
          </a:p>
          <a:p>
            <a:pPr>
              <a:spcAft>
                <a:spcPts val="600"/>
              </a:spcAft>
            </a:pPr>
            <a:r>
              <a:rPr lang="it-IT" sz="1400" b="1" dirty="0"/>
              <a:t>ODE:</a:t>
            </a:r>
            <a:r>
              <a:rPr lang="it-IT" sz="1400" dirty="0"/>
              <a:t> RGT CDR </a:t>
            </a:r>
          </a:p>
          <a:p>
            <a:pPr>
              <a:spcAft>
                <a:spcPts val="600"/>
              </a:spcAft>
            </a:pPr>
            <a:r>
              <a:rPr lang="it-IT" sz="1400" b="1" dirty="0"/>
              <a:t>OCE: </a:t>
            </a:r>
            <a:r>
              <a:rPr lang="it-IT" sz="1400" dirty="0"/>
              <a:t>BN CDR</a:t>
            </a:r>
          </a:p>
          <a:p>
            <a:endParaRPr lang="it-IT" sz="1400" dirty="0"/>
          </a:p>
        </p:txBody>
      </p:sp>
      <p:graphicFrame>
        <p:nvGraphicFramePr>
          <p:cNvPr id="15" name="Tabell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4659492"/>
              </p:ext>
            </p:extLst>
          </p:nvPr>
        </p:nvGraphicFramePr>
        <p:xfrm>
          <a:off x="251520" y="1648299"/>
          <a:ext cx="4212468" cy="9691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24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7668">
                <a:tc>
                  <a:txBody>
                    <a:bodyPr/>
                    <a:lstStyle/>
                    <a:p>
                      <a:r>
                        <a:rPr lang="it-IT" sz="1100"/>
                        <a:t>EXERCISE </a:t>
                      </a:r>
                      <a:r>
                        <a:rPr lang="it-IT" sz="1100" baseline="0"/>
                        <a:t>OBJECTIVE</a:t>
                      </a:r>
                      <a:endParaRPr lang="it-IT" sz="11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r>
                        <a:rPr lang="it-IT" sz="1600"/>
                        <a:t>Plan</a:t>
                      </a:r>
                      <a:r>
                        <a:rPr lang="it-IT" sz="1600" baseline="0"/>
                        <a:t> and </a:t>
                      </a:r>
                      <a:r>
                        <a:rPr lang="it-IT" sz="1600" baseline="0" err="1"/>
                        <a:t>perform</a:t>
                      </a:r>
                      <a:r>
                        <a:rPr lang="it-IT" sz="1600" baseline="0"/>
                        <a:t> </a:t>
                      </a:r>
                      <a:r>
                        <a:rPr lang="it-IT" sz="1600" baseline="0" err="1"/>
                        <a:t>attack</a:t>
                      </a:r>
                      <a:r>
                        <a:rPr lang="it-IT" sz="1600" baseline="0"/>
                        <a:t> to </a:t>
                      </a:r>
                      <a:r>
                        <a:rPr lang="it-IT" sz="1600" baseline="0" err="1"/>
                        <a:t>enemy</a:t>
                      </a:r>
                      <a:r>
                        <a:rPr lang="it-IT" sz="1600" baseline="0"/>
                        <a:t> </a:t>
                      </a:r>
                      <a:r>
                        <a:rPr lang="it-IT" sz="1600" baseline="0" err="1"/>
                        <a:t>HVTs</a:t>
                      </a:r>
                      <a:r>
                        <a:rPr lang="it-IT" sz="1600" baseline="0"/>
                        <a:t>.</a:t>
                      </a:r>
                      <a:endParaRPr lang="it-IT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6" name="CasellaDiTesto 15"/>
          <p:cNvSpPr txBox="1"/>
          <p:nvPr/>
        </p:nvSpPr>
        <p:spPr>
          <a:xfrm>
            <a:off x="5004048" y="1059582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ahoma" pitchFamily="34" charset="0"/>
              </a:rPr>
              <a:t>General Data</a:t>
            </a:r>
          </a:p>
        </p:txBody>
      </p:sp>
      <p:sp>
        <p:nvSpPr>
          <p:cNvPr id="9" name="Titolo 1">
            <a:extLst>
              <a:ext uri="{FF2B5EF4-FFF2-40B4-BE49-F238E27FC236}">
                <a16:creationId xmlns:a16="http://schemas.microsoft.com/office/drawing/2014/main" id="{7F73AA30-9C1D-4EDE-B8E6-8B9647BFE9CF}"/>
              </a:ext>
            </a:extLst>
          </p:cNvPr>
          <p:cNvSpPr txBox="1">
            <a:spLocks/>
          </p:cNvSpPr>
          <p:nvPr/>
        </p:nvSpPr>
        <p:spPr>
          <a:xfrm>
            <a:off x="185850" y="987574"/>
            <a:ext cx="4670412" cy="482948"/>
          </a:xfrm>
          <a:prstGeom prst="rect">
            <a:avLst/>
          </a:prstGeom>
        </p:spPr>
        <p:txBody>
          <a:bodyPr lIns="121917" tIns="60958" rIns="121917" bIns="60958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pitchFamily="34" charset="0"/>
              </a:defRPr>
            </a:lvl5pPr>
            <a:lvl6pPr marL="342892"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pitchFamily="34" charset="0"/>
              </a:defRPr>
            </a:lvl6pPr>
            <a:lvl7pPr marL="685783"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pitchFamily="34" charset="0"/>
              </a:defRPr>
            </a:lvl7pPr>
            <a:lvl8pPr marL="1028675"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pitchFamily="34" charset="0"/>
              </a:defRPr>
            </a:lvl8pPr>
            <a:lvl9pPr marL="1371566"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defTabSz="1219170">
              <a:defRPr/>
            </a:pPr>
            <a:r>
              <a:rPr lang="it-IT" altLang="it-IT" sz="2400" b="1" u="sng" kern="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WINTER STRIKE</a:t>
            </a:r>
            <a:endParaRPr lang="it-IT" altLang="it-IT" sz="2000" b="1" u="sng" kern="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10" name="Gruppo 9"/>
          <p:cNvGrpSpPr/>
          <p:nvPr/>
        </p:nvGrpSpPr>
        <p:grpSpPr>
          <a:xfrm>
            <a:off x="8160654" y="795433"/>
            <a:ext cx="971600" cy="4100417"/>
            <a:chOff x="8172400" y="795433"/>
            <a:chExt cx="971600" cy="4100417"/>
          </a:xfrm>
          <a:solidFill>
            <a:srgbClr val="FFFF00">
              <a:alpha val="65882"/>
            </a:srgbClr>
          </a:solidFill>
        </p:grpSpPr>
        <p:sp>
          <p:nvSpPr>
            <p:cNvPr id="13" name="Rettangolo 12"/>
            <p:cNvSpPr/>
            <p:nvPr/>
          </p:nvSpPr>
          <p:spPr>
            <a:xfrm>
              <a:off x="8172400" y="809625"/>
              <a:ext cx="971600" cy="4086225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7" name="CasellaDiTesto 16"/>
            <p:cNvSpPr txBox="1"/>
            <p:nvPr/>
          </p:nvSpPr>
          <p:spPr>
            <a:xfrm rot="16200000">
              <a:off x="6591115" y="2660975"/>
              <a:ext cx="4100416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it-IT" sz="3600" b="1">
                  <a:ln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WINTER STRIKE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991637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Connettore 1 14">
            <a:extLst>
              <a:ext uri="{FF2B5EF4-FFF2-40B4-BE49-F238E27FC236}">
                <a16:creationId xmlns:a16="http://schemas.microsoft.com/office/drawing/2014/main" id="{3F03212A-8363-4597-A940-94FDD7D81ED4}"/>
              </a:ext>
            </a:extLst>
          </p:cNvPr>
          <p:cNvCxnSpPr>
            <a:cxnSpLocks/>
          </p:cNvCxnSpPr>
          <p:nvPr/>
        </p:nvCxnSpPr>
        <p:spPr>
          <a:xfrm>
            <a:off x="0" y="795433"/>
            <a:ext cx="9144000" cy="0"/>
          </a:xfrm>
          <a:prstGeom prst="line">
            <a:avLst/>
          </a:prstGeom>
          <a:ln w="31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itolo 1">
            <a:extLst>
              <a:ext uri="{FF2B5EF4-FFF2-40B4-BE49-F238E27FC236}">
                <a16:creationId xmlns:a16="http://schemas.microsoft.com/office/drawing/2014/main" id="{7F73AA30-9C1D-4EDE-B8E6-8B9647BFE9CF}"/>
              </a:ext>
            </a:extLst>
          </p:cNvPr>
          <p:cNvSpPr txBox="1">
            <a:spLocks/>
          </p:cNvSpPr>
          <p:nvPr/>
        </p:nvSpPr>
        <p:spPr>
          <a:xfrm>
            <a:off x="1151620" y="413412"/>
            <a:ext cx="6840760" cy="482948"/>
          </a:xfrm>
          <a:prstGeom prst="rect">
            <a:avLst/>
          </a:prstGeom>
        </p:spPr>
        <p:txBody>
          <a:bodyPr lIns="121917" tIns="60958" rIns="121917" bIns="60958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pitchFamily="34" charset="0"/>
              </a:defRPr>
            </a:lvl5pPr>
            <a:lvl6pPr marL="342892"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pitchFamily="34" charset="0"/>
              </a:defRPr>
            </a:lvl6pPr>
            <a:lvl7pPr marL="685783"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pitchFamily="34" charset="0"/>
              </a:defRPr>
            </a:lvl7pPr>
            <a:lvl8pPr marL="1028675"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pitchFamily="34" charset="0"/>
              </a:defRPr>
            </a:lvl8pPr>
            <a:lvl9pPr marL="1371566"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defTabSz="1219170">
              <a:defRPr/>
            </a:pPr>
            <a:r>
              <a:rPr lang="it-IT" altLang="it-IT" sz="2400" b="1" kern="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WINTER RESCUE</a:t>
            </a:r>
            <a:endParaRPr lang="it-IT" altLang="it-IT" sz="2000" b="1" kern="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16" name="Connettore 1 15"/>
          <p:cNvCxnSpPr/>
          <p:nvPr/>
        </p:nvCxnSpPr>
        <p:spPr>
          <a:xfrm>
            <a:off x="4716016" y="795434"/>
            <a:ext cx="0" cy="422458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CasellaDiTesto 1"/>
          <p:cNvSpPr txBox="1"/>
          <p:nvPr/>
        </p:nvSpPr>
        <p:spPr>
          <a:xfrm>
            <a:off x="5080766" y="1635646"/>
            <a:ext cx="2679973" cy="2200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it-IT" sz="1400" b="1" dirty="0"/>
              <a:t>PTA/</a:t>
            </a:r>
            <a:r>
              <a:rPr lang="it-IT" sz="1400" b="1" dirty="0" err="1"/>
              <a:t>strength</a:t>
            </a:r>
            <a:r>
              <a:rPr lang="it-IT" sz="1400" b="1" dirty="0"/>
              <a:t>:</a:t>
            </a:r>
            <a:r>
              <a:rPr lang="it-IT" sz="1400" dirty="0"/>
              <a:t>  </a:t>
            </a:r>
            <a:r>
              <a:rPr lang="it-IT" sz="1400" dirty="0" err="1"/>
              <a:t>Brigade</a:t>
            </a:r>
            <a:r>
              <a:rPr lang="it-IT" sz="1400" dirty="0"/>
              <a:t> Alpine Rescue Teams  + CNSAS teams 50 u.</a:t>
            </a:r>
          </a:p>
          <a:p>
            <a:pPr>
              <a:spcAft>
                <a:spcPts val="600"/>
              </a:spcAft>
            </a:pPr>
            <a:r>
              <a:rPr lang="it-IT" sz="1400" b="1" dirty="0" err="1"/>
              <a:t>Exe</a:t>
            </a:r>
            <a:r>
              <a:rPr lang="it-IT" sz="1400" b="1" dirty="0"/>
              <a:t> </a:t>
            </a:r>
            <a:r>
              <a:rPr lang="it-IT" sz="1400" b="1" dirty="0" err="1"/>
              <a:t>type</a:t>
            </a:r>
            <a:r>
              <a:rPr lang="it-IT" sz="1400" b="1" dirty="0"/>
              <a:t>: </a:t>
            </a:r>
            <a:r>
              <a:rPr lang="it-IT" sz="1400" dirty="0"/>
              <a:t>FTX</a:t>
            </a:r>
          </a:p>
          <a:p>
            <a:pPr>
              <a:spcAft>
                <a:spcPts val="600"/>
              </a:spcAft>
            </a:pPr>
            <a:r>
              <a:rPr lang="it-IT" sz="1400" b="1" dirty="0"/>
              <a:t>OSE: </a:t>
            </a:r>
            <a:r>
              <a:rPr lang="it-IT" sz="1400" dirty="0"/>
              <a:t> COMTE</a:t>
            </a:r>
          </a:p>
          <a:p>
            <a:pPr>
              <a:spcAft>
                <a:spcPts val="600"/>
              </a:spcAft>
            </a:pPr>
            <a:r>
              <a:rPr lang="it-IT" sz="1400" b="1" dirty="0"/>
              <a:t>ODE: </a:t>
            </a:r>
            <a:r>
              <a:rPr lang="it-IT" sz="1400" dirty="0" err="1"/>
              <a:t>Brigade</a:t>
            </a:r>
            <a:r>
              <a:rPr lang="it-IT" sz="1400" dirty="0"/>
              <a:t> HQ</a:t>
            </a:r>
          </a:p>
          <a:p>
            <a:pPr>
              <a:spcAft>
                <a:spcPts val="600"/>
              </a:spcAft>
            </a:pPr>
            <a:r>
              <a:rPr lang="it-IT" sz="1400" b="1" dirty="0"/>
              <a:t>OCE: </a:t>
            </a:r>
            <a:r>
              <a:rPr lang="it-IT" sz="1400" dirty="0" err="1"/>
              <a:t>Brigade</a:t>
            </a:r>
            <a:r>
              <a:rPr lang="it-IT" sz="1400" dirty="0"/>
              <a:t> HQ</a:t>
            </a:r>
          </a:p>
          <a:p>
            <a:pPr>
              <a:spcAft>
                <a:spcPts val="600"/>
              </a:spcAft>
            </a:pPr>
            <a:endParaRPr lang="it-IT" sz="1400" dirty="0"/>
          </a:p>
        </p:txBody>
      </p:sp>
      <p:graphicFrame>
        <p:nvGraphicFramePr>
          <p:cNvPr id="13" name="Tabella 12"/>
          <p:cNvGraphicFramePr>
            <a:graphicFrameLocks noGrp="1"/>
          </p:cNvGraphicFramePr>
          <p:nvPr/>
        </p:nvGraphicFramePr>
        <p:xfrm>
          <a:off x="107504" y="1099557"/>
          <a:ext cx="4464496" cy="11841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644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34204">
                <a:tc>
                  <a:txBody>
                    <a:bodyPr/>
                    <a:lstStyle/>
                    <a:p>
                      <a:r>
                        <a:rPr lang="it-IT" sz="1100"/>
                        <a:t>EXERCISE</a:t>
                      </a:r>
                      <a:r>
                        <a:rPr lang="it-IT" sz="1100" baseline="0"/>
                        <a:t> OBJECTIVE</a:t>
                      </a:r>
                      <a:endParaRPr lang="it-IT" sz="11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9957">
                <a:tc>
                  <a:txBody>
                    <a:bodyPr/>
                    <a:lstStyle/>
                    <a:p>
                      <a:r>
                        <a:rPr lang="it-IT" sz="1600" err="1"/>
                        <a:t>Perform</a:t>
                      </a:r>
                      <a:r>
                        <a:rPr lang="it-IT" sz="1600"/>
                        <a:t> mountain </a:t>
                      </a:r>
                      <a:r>
                        <a:rPr lang="it-IT" sz="1600" err="1"/>
                        <a:t>search</a:t>
                      </a:r>
                      <a:r>
                        <a:rPr lang="it-IT" sz="1600" baseline="0"/>
                        <a:t> &amp; rescue team </a:t>
                      </a:r>
                      <a:r>
                        <a:rPr lang="it-IT" sz="1600" baseline="0" err="1"/>
                        <a:t>activities</a:t>
                      </a:r>
                      <a:r>
                        <a:rPr lang="it-IT" sz="1600" baseline="0"/>
                        <a:t> </a:t>
                      </a:r>
                      <a:r>
                        <a:rPr lang="it-IT" sz="1600" baseline="0" err="1"/>
                        <a:t>within</a:t>
                      </a:r>
                      <a:r>
                        <a:rPr lang="it-IT" sz="1600" baseline="0"/>
                        <a:t> a severe </a:t>
                      </a:r>
                      <a:r>
                        <a:rPr lang="it-IT" sz="1600" baseline="0" err="1"/>
                        <a:t>winter</a:t>
                      </a:r>
                      <a:r>
                        <a:rPr lang="it-IT" sz="1600" baseline="0"/>
                        <a:t> </a:t>
                      </a:r>
                      <a:r>
                        <a:rPr lang="it-IT" sz="1600" baseline="0" err="1"/>
                        <a:t>environment</a:t>
                      </a:r>
                      <a:r>
                        <a:rPr lang="it-IT" sz="1600" baseline="0"/>
                        <a:t> in partnership with </a:t>
                      </a:r>
                      <a:r>
                        <a:rPr lang="it-IT" sz="1600" baseline="0" err="1"/>
                        <a:t>civilian</a:t>
                      </a:r>
                      <a:r>
                        <a:rPr lang="it-IT" sz="1600" baseline="0"/>
                        <a:t> rescue/</a:t>
                      </a:r>
                      <a:r>
                        <a:rPr lang="it-IT" sz="1600" baseline="0" err="1"/>
                        <a:t>relief</a:t>
                      </a:r>
                      <a:r>
                        <a:rPr lang="it-IT" sz="1600" baseline="0"/>
                        <a:t> </a:t>
                      </a:r>
                      <a:r>
                        <a:rPr lang="it-IT" sz="1600" baseline="0" err="1"/>
                        <a:t>agencies</a:t>
                      </a:r>
                      <a:r>
                        <a:rPr lang="it-IT" sz="1600" baseline="0"/>
                        <a:t>.</a:t>
                      </a:r>
                      <a:endParaRPr lang="it-IT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" name="CasellaDiTesto 14"/>
          <p:cNvSpPr txBox="1"/>
          <p:nvPr/>
        </p:nvSpPr>
        <p:spPr>
          <a:xfrm>
            <a:off x="5096442" y="1059582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General Data</a:t>
            </a:r>
          </a:p>
        </p:txBody>
      </p:sp>
      <p:grpSp>
        <p:nvGrpSpPr>
          <p:cNvPr id="8" name="Gruppo 7"/>
          <p:cNvGrpSpPr/>
          <p:nvPr/>
        </p:nvGrpSpPr>
        <p:grpSpPr>
          <a:xfrm>
            <a:off x="8160654" y="795433"/>
            <a:ext cx="971600" cy="4100417"/>
            <a:chOff x="8172400" y="795433"/>
            <a:chExt cx="971600" cy="4100417"/>
          </a:xfrm>
          <a:solidFill>
            <a:srgbClr val="FFFF00">
              <a:alpha val="65882"/>
            </a:srgbClr>
          </a:solidFill>
        </p:grpSpPr>
        <p:sp>
          <p:nvSpPr>
            <p:cNvPr id="9" name="Rettangolo 8"/>
            <p:cNvSpPr/>
            <p:nvPr/>
          </p:nvSpPr>
          <p:spPr>
            <a:xfrm>
              <a:off x="8172400" y="809625"/>
              <a:ext cx="971600" cy="408622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0" name="CasellaDiTesto 9"/>
            <p:cNvSpPr txBox="1"/>
            <p:nvPr/>
          </p:nvSpPr>
          <p:spPr>
            <a:xfrm rot="16200000">
              <a:off x="6591115" y="2660975"/>
              <a:ext cx="4100416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it-IT" sz="3600" b="1">
                  <a:ln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WINTER RESCUE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090986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Connettore 1 14">
            <a:extLst>
              <a:ext uri="{FF2B5EF4-FFF2-40B4-BE49-F238E27FC236}">
                <a16:creationId xmlns:a16="http://schemas.microsoft.com/office/drawing/2014/main" id="{3F03212A-8363-4597-A940-94FDD7D81ED4}"/>
              </a:ext>
            </a:extLst>
          </p:cNvPr>
          <p:cNvCxnSpPr>
            <a:cxnSpLocks/>
          </p:cNvCxnSpPr>
          <p:nvPr/>
        </p:nvCxnSpPr>
        <p:spPr>
          <a:xfrm>
            <a:off x="0" y="795433"/>
            <a:ext cx="9144000" cy="0"/>
          </a:xfrm>
          <a:prstGeom prst="line">
            <a:avLst/>
          </a:prstGeom>
          <a:ln w="31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itolo 1">
            <a:extLst>
              <a:ext uri="{FF2B5EF4-FFF2-40B4-BE49-F238E27FC236}">
                <a16:creationId xmlns:a16="http://schemas.microsoft.com/office/drawing/2014/main" id="{7F73AA30-9C1D-4EDE-B8E6-8B9647BFE9CF}"/>
              </a:ext>
            </a:extLst>
          </p:cNvPr>
          <p:cNvSpPr txBox="1">
            <a:spLocks/>
          </p:cNvSpPr>
          <p:nvPr/>
        </p:nvSpPr>
        <p:spPr>
          <a:xfrm>
            <a:off x="1151620" y="411510"/>
            <a:ext cx="6840760" cy="482948"/>
          </a:xfrm>
          <a:prstGeom prst="rect">
            <a:avLst/>
          </a:prstGeom>
        </p:spPr>
        <p:txBody>
          <a:bodyPr lIns="121917" tIns="60958" rIns="121917" bIns="60958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pitchFamily="34" charset="0"/>
              </a:defRPr>
            </a:lvl5pPr>
            <a:lvl6pPr marL="342892"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pitchFamily="34" charset="0"/>
              </a:defRPr>
            </a:lvl6pPr>
            <a:lvl7pPr marL="685783"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pitchFamily="34" charset="0"/>
              </a:defRPr>
            </a:lvl7pPr>
            <a:lvl8pPr marL="1028675"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pitchFamily="34" charset="0"/>
              </a:defRPr>
            </a:lvl8pPr>
            <a:lvl9pPr marL="1371566"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defTabSz="1219170">
              <a:defRPr/>
            </a:pPr>
            <a:r>
              <a:rPr lang="it-IT" altLang="it-IT" sz="2400" b="1" kern="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GENERALITIES</a:t>
            </a:r>
            <a:endParaRPr lang="it-IT" altLang="it-IT" sz="2000" b="1" kern="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1547664" y="1131590"/>
            <a:ext cx="6192688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790700" algn="l"/>
              </a:tabLst>
            </a:pPr>
            <a:r>
              <a:rPr lang="it-IT" sz="1600" b="1" dirty="0"/>
              <a:t>EXERCISE NAME:		</a:t>
            </a:r>
            <a:r>
              <a:rPr lang="it-IT" sz="1600" dirty="0"/>
              <a:t>Volpe Bianca</a:t>
            </a:r>
          </a:p>
          <a:p>
            <a:endParaRPr lang="it-IT" sz="1600" dirty="0"/>
          </a:p>
          <a:p>
            <a:pPr marL="1790700" indent="-1790700" algn="just">
              <a:tabLst>
                <a:tab pos="1790700" algn="l"/>
              </a:tabLst>
            </a:pPr>
            <a:r>
              <a:rPr lang="it-IT" sz="1600" b="1" dirty="0"/>
              <a:t>OBJECTIVE:	</a:t>
            </a:r>
            <a:r>
              <a:rPr lang="it-IT" sz="1600" dirty="0" err="1"/>
              <a:t>Evaluate</a:t>
            </a:r>
            <a:r>
              <a:rPr lang="it-IT" sz="1600" dirty="0"/>
              <a:t> the </a:t>
            </a:r>
            <a:r>
              <a:rPr lang="it-IT" sz="1600" dirty="0" err="1"/>
              <a:t>preparation</a:t>
            </a:r>
            <a:r>
              <a:rPr lang="it-IT" sz="1600" dirty="0"/>
              <a:t> </a:t>
            </a:r>
            <a:r>
              <a:rPr lang="it-IT" sz="1600" dirty="0" err="1"/>
              <a:t>achievied</a:t>
            </a:r>
            <a:r>
              <a:rPr lang="it-IT" sz="1600" dirty="0"/>
              <a:t> by the </a:t>
            </a:r>
            <a:r>
              <a:rPr lang="it-IT" sz="1600" dirty="0" err="1"/>
              <a:t>Units</a:t>
            </a:r>
            <a:r>
              <a:rPr lang="it-IT" sz="1600" dirty="0"/>
              <a:t> in </a:t>
            </a:r>
            <a:r>
              <a:rPr lang="it-IT" sz="1600" dirty="0" err="1"/>
              <a:t>performing</a:t>
            </a:r>
            <a:r>
              <a:rPr lang="it-IT" sz="1600" dirty="0"/>
              <a:t> </a:t>
            </a:r>
            <a:r>
              <a:rPr lang="it-IT" sz="1600" dirty="0" err="1"/>
              <a:t>tasks</a:t>
            </a:r>
            <a:r>
              <a:rPr lang="it-IT" sz="1600" dirty="0"/>
              <a:t> </a:t>
            </a:r>
            <a:r>
              <a:rPr lang="it-IT" sz="1600" dirty="0" err="1"/>
              <a:t>typical</a:t>
            </a:r>
            <a:r>
              <a:rPr lang="it-IT" sz="1600" dirty="0"/>
              <a:t> of offensive </a:t>
            </a:r>
            <a:r>
              <a:rPr lang="it-IT" sz="1600" dirty="0" err="1"/>
              <a:t>operations</a:t>
            </a:r>
            <a:r>
              <a:rPr lang="it-IT" sz="1600" dirty="0"/>
              <a:t> and </a:t>
            </a:r>
            <a:r>
              <a:rPr lang="it-IT" sz="1600" dirty="0" err="1"/>
              <a:t>combat</a:t>
            </a:r>
            <a:r>
              <a:rPr lang="it-IT" sz="1600" dirty="0"/>
              <a:t> </a:t>
            </a:r>
            <a:r>
              <a:rPr lang="it-IT" sz="1600" dirty="0" err="1"/>
              <a:t>search</a:t>
            </a:r>
            <a:r>
              <a:rPr lang="it-IT" sz="1600" dirty="0"/>
              <a:t> and rescue </a:t>
            </a:r>
            <a:r>
              <a:rPr lang="it-IT" sz="1600" dirty="0" err="1"/>
              <a:t>within</a:t>
            </a:r>
            <a:r>
              <a:rPr lang="it-IT" sz="1600" dirty="0"/>
              <a:t> a </a:t>
            </a:r>
            <a:r>
              <a:rPr lang="it-IT" sz="1600" dirty="0" err="1"/>
              <a:t>winter</a:t>
            </a:r>
            <a:r>
              <a:rPr lang="it-IT" sz="1600" dirty="0"/>
              <a:t> </a:t>
            </a:r>
            <a:r>
              <a:rPr lang="it-IT" sz="1600" dirty="0" err="1"/>
              <a:t>mountainous</a:t>
            </a:r>
            <a:r>
              <a:rPr lang="it-IT" sz="1600" dirty="0"/>
              <a:t> </a:t>
            </a:r>
            <a:r>
              <a:rPr lang="it-IT" sz="1600" dirty="0" err="1"/>
              <a:t>environment</a:t>
            </a:r>
            <a:r>
              <a:rPr lang="it-IT" sz="1600" dirty="0"/>
              <a:t>. </a:t>
            </a:r>
          </a:p>
          <a:p>
            <a:endParaRPr lang="it-IT" sz="1600" b="1" dirty="0"/>
          </a:p>
          <a:p>
            <a:pPr marL="1971675" indent="-1971675">
              <a:tabLst>
                <a:tab pos="1790700" algn="l"/>
              </a:tabLst>
            </a:pPr>
            <a:r>
              <a:rPr lang="it-IT" sz="1600" b="1" dirty="0"/>
              <a:t>CONSTRAINTS:</a:t>
            </a:r>
          </a:p>
          <a:p>
            <a:pPr marL="1971675" indent="-180975" algn="just">
              <a:buFont typeface="Wingdings" pitchFamily="2" charset="2"/>
              <a:buChar char="§"/>
              <a:tabLst>
                <a:tab pos="1790700" algn="l"/>
              </a:tabLst>
            </a:pPr>
            <a:r>
              <a:rPr lang="it-IT" sz="1600" dirty="0" err="1"/>
              <a:t>Execution</a:t>
            </a:r>
            <a:r>
              <a:rPr lang="it-IT" sz="1600" dirty="0"/>
              <a:t> of </a:t>
            </a:r>
            <a:r>
              <a:rPr lang="it-IT" sz="1600" dirty="0" err="1"/>
              <a:t>specific</a:t>
            </a:r>
            <a:r>
              <a:rPr lang="it-IT" sz="1600" dirty="0"/>
              <a:t> </a:t>
            </a:r>
            <a:r>
              <a:rPr lang="it-IT" sz="1600" dirty="0" err="1"/>
              <a:t>preparatory</a:t>
            </a:r>
            <a:r>
              <a:rPr lang="it-IT" sz="1600" dirty="0"/>
              <a:t> training and </a:t>
            </a:r>
            <a:r>
              <a:rPr lang="it-IT" sz="1600" dirty="0" err="1"/>
              <a:t>technical</a:t>
            </a:r>
            <a:r>
              <a:rPr lang="it-IT" sz="1600" dirty="0"/>
              <a:t> </a:t>
            </a:r>
            <a:r>
              <a:rPr lang="it-IT" sz="1600" dirty="0" err="1"/>
              <a:t>courses</a:t>
            </a:r>
            <a:endParaRPr lang="it-IT" sz="1600" dirty="0"/>
          </a:p>
          <a:p>
            <a:pPr marL="1971675" indent="-180975" algn="just">
              <a:buFont typeface="Wingdings" pitchFamily="2" charset="2"/>
              <a:buChar char="§"/>
              <a:tabLst>
                <a:tab pos="1790700" algn="l"/>
              </a:tabLst>
            </a:pPr>
            <a:r>
              <a:rPr lang="it-IT" sz="1600" dirty="0" err="1"/>
              <a:t>environmental</a:t>
            </a:r>
            <a:r>
              <a:rPr lang="it-IT" sz="1600" dirty="0"/>
              <a:t> </a:t>
            </a:r>
            <a:r>
              <a:rPr lang="it-IT" sz="1600" dirty="0" err="1"/>
              <a:t>concerns</a:t>
            </a:r>
            <a:r>
              <a:rPr lang="it-IT" sz="1600" dirty="0"/>
              <a:t> for training </a:t>
            </a:r>
            <a:r>
              <a:rPr lang="it-IT" sz="1600" dirty="0" err="1"/>
              <a:t>areas</a:t>
            </a:r>
            <a:endParaRPr lang="it-IT" sz="1600" dirty="0"/>
          </a:p>
          <a:p>
            <a:pPr marL="1971675" indent="-180975" algn="just">
              <a:buFont typeface="Wingdings" pitchFamily="2" charset="2"/>
              <a:buChar char="§"/>
              <a:tabLst>
                <a:tab pos="1790700" algn="l"/>
              </a:tabLst>
            </a:pPr>
            <a:r>
              <a:rPr lang="it-IT" sz="1600" dirty="0" err="1"/>
              <a:t>Availability</a:t>
            </a:r>
            <a:r>
              <a:rPr lang="it-IT" sz="1600" dirty="0"/>
              <a:t> of </a:t>
            </a:r>
            <a:r>
              <a:rPr lang="it-IT" sz="1600" dirty="0" err="1"/>
              <a:t>Military</a:t>
            </a:r>
            <a:r>
              <a:rPr lang="it-IT" sz="1600" dirty="0"/>
              <a:t>  e </a:t>
            </a:r>
            <a:r>
              <a:rPr lang="it-IT" sz="1600" dirty="0" err="1"/>
              <a:t>Civilian</a:t>
            </a:r>
            <a:r>
              <a:rPr lang="it-IT" sz="1600" dirty="0"/>
              <a:t> </a:t>
            </a:r>
            <a:r>
              <a:rPr lang="it-IT" sz="1600" dirty="0" err="1"/>
              <a:t>accommodation</a:t>
            </a:r>
            <a:endParaRPr lang="it-IT" sz="1600" dirty="0"/>
          </a:p>
          <a:p>
            <a:pPr marL="1971675" indent="-1971675">
              <a:tabLst>
                <a:tab pos="1790700" algn="l"/>
              </a:tabLst>
            </a:pPr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40613051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13370" y="2824873"/>
            <a:ext cx="2154374" cy="1169551"/>
          </a:xfrm>
          <a:prstGeom prst="rect">
            <a:avLst/>
          </a:prstGeom>
          <a:noFill/>
          <a:ln w="952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/>
          </a:p>
        </p:txBody>
      </p:sp>
      <p:sp>
        <p:nvSpPr>
          <p:cNvPr id="4" name="Titolo 14">
            <a:extLst>
              <a:ext uri="{FF2B5EF4-FFF2-40B4-BE49-F238E27FC236}">
                <a16:creationId xmlns:a16="http://schemas.microsoft.com/office/drawing/2014/main" id="{3F1275A7-200F-46A4-9231-0D6604EDA3EA}"/>
              </a:ext>
            </a:extLst>
          </p:cNvPr>
          <p:cNvSpPr txBox="1">
            <a:spLocks/>
          </p:cNvSpPr>
          <p:nvPr/>
        </p:nvSpPr>
        <p:spPr>
          <a:xfrm>
            <a:off x="457200" y="-20538"/>
            <a:ext cx="8228520" cy="8580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C3231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 defTabSz="914400"/>
            <a:endParaRPr lang="it-IT" sz="24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 defTabSz="914400"/>
            <a:r>
              <a:rPr lang="it-IT" sz="2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EXERCISE Volpe Bianca 2022</a:t>
            </a:r>
          </a:p>
        </p:txBody>
      </p:sp>
      <p:cxnSp>
        <p:nvCxnSpPr>
          <p:cNvPr id="5" name="Connettore 1 14">
            <a:extLst>
              <a:ext uri="{FF2B5EF4-FFF2-40B4-BE49-F238E27FC236}">
                <a16:creationId xmlns:a16="http://schemas.microsoft.com/office/drawing/2014/main" id="{3F03212A-8363-4597-A940-94FDD7D81ED4}"/>
              </a:ext>
            </a:extLst>
          </p:cNvPr>
          <p:cNvCxnSpPr>
            <a:cxnSpLocks/>
          </p:cNvCxnSpPr>
          <p:nvPr/>
        </p:nvCxnSpPr>
        <p:spPr>
          <a:xfrm>
            <a:off x="0" y="795433"/>
            <a:ext cx="9144000" cy="0"/>
          </a:xfrm>
          <a:prstGeom prst="line">
            <a:avLst/>
          </a:prstGeom>
          <a:ln w="31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/>
          <p:cNvSpPr txBox="1"/>
          <p:nvPr/>
        </p:nvSpPr>
        <p:spPr>
          <a:xfrm>
            <a:off x="113369" y="837522"/>
            <a:ext cx="6834895" cy="2462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000" b="1" u="sng">
                <a:latin typeface="Tahoma" pitchFamily="34" charset="0"/>
                <a:ea typeface="Tahoma" pitchFamily="34" charset="0"/>
                <a:cs typeface="Tahoma" pitchFamily="34" charset="0"/>
              </a:rPr>
              <a:t>LOCATION</a:t>
            </a:r>
            <a:r>
              <a:rPr lang="en-GB" sz="1000">
                <a:latin typeface="Tahoma" pitchFamily="34" charset="0"/>
                <a:ea typeface="Tahoma" pitchFamily="34" charset="0"/>
                <a:cs typeface="Tahoma" pitchFamily="34" charset="0"/>
              </a:rPr>
              <a:t>: Alto Adige – Veneto (Arabba)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113370" y="1114939"/>
            <a:ext cx="3234494" cy="2462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000" b="1" u="sng">
                <a:latin typeface="Tahoma" pitchFamily="34" charset="0"/>
                <a:ea typeface="Tahoma" pitchFamily="34" charset="0"/>
                <a:cs typeface="Tahoma" pitchFamily="34" charset="0"/>
              </a:rPr>
              <a:t>PERIOD</a:t>
            </a:r>
            <a:r>
              <a:rPr lang="en-GB" sz="1000" b="1"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en-GB" sz="1000">
                <a:latin typeface="Tahoma" pitchFamily="34" charset="0"/>
                <a:ea typeface="Tahoma" pitchFamily="34" charset="0"/>
                <a:cs typeface="Tahoma" pitchFamily="34" charset="0"/>
              </a:rPr>
              <a:t>28 feb.  – 11 mar. 2022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3419873" y="1114939"/>
            <a:ext cx="3528392" cy="2462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000" b="1" u="sng">
                <a:latin typeface="Tahoma" pitchFamily="34" charset="0"/>
                <a:ea typeface="Tahoma" pitchFamily="34" charset="0"/>
                <a:cs typeface="Tahoma" pitchFamily="34" charset="0"/>
              </a:rPr>
              <a:t>DV </a:t>
            </a:r>
            <a:r>
              <a:rPr lang="en-GB" sz="1000" b="1" i="1" u="sng">
                <a:latin typeface="Tahoma" pitchFamily="34" charset="0"/>
                <a:ea typeface="Tahoma" pitchFamily="34" charset="0"/>
                <a:cs typeface="Tahoma" pitchFamily="34" charset="0"/>
              </a:rPr>
              <a:t>day</a:t>
            </a:r>
            <a:r>
              <a:rPr lang="en-GB" sz="1000"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r>
              <a:rPr lang="en-GB" sz="1000" b="1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sz="1000">
                <a:latin typeface="Tahoma" pitchFamily="34" charset="0"/>
                <a:ea typeface="Tahoma" pitchFamily="34" charset="0"/>
                <a:cs typeface="Tahoma" pitchFamily="34" charset="0"/>
              </a:rPr>
              <a:t>9 mar. 2022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113370" y="1388558"/>
            <a:ext cx="6834894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GB" sz="1000" b="1" u="sng">
                <a:latin typeface="Tahoma" pitchFamily="34" charset="0"/>
                <a:ea typeface="Tahoma" pitchFamily="34" charset="0"/>
                <a:cs typeface="Tahoma" pitchFamily="34" charset="0"/>
              </a:rPr>
              <a:t>AIM</a:t>
            </a:r>
            <a:r>
              <a:rPr lang="en-GB" sz="1000"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en-GB" sz="1000"/>
              <a:t>Evaluate the preparation achievied by the Units in performing tasks typical of offensive operations and combat search and rescue within a winter complex mountainous environment characterized by extreme challenging weather conditions a natural obstacles</a:t>
            </a:r>
            <a:r>
              <a:rPr lang="en-GB" sz="1000">
                <a:latin typeface="Tahoma" pitchFamily="34" charset="0"/>
                <a:ea typeface="Tahoma" pitchFamily="34" charset="0"/>
                <a:cs typeface="Tahoma" pitchFamily="34" charset="0"/>
              </a:rPr>
              <a:t>, increasing the specialistic capability of the involved units (both at individual and collectie level) with focus on «mobility» and «C2».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113370" y="2127002"/>
            <a:ext cx="6834894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GB" sz="1000" b="1" u="sng" dirty="0">
                <a:latin typeface="Tahoma" pitchFamily="34" charset="0"/>
                <a:ea typeface="Tahoma" pitchFamily="34" charset="0"/>
                <a:cs typeface="Tahoma" pitchFamily="34" charset="0"/>
              </a:rPr>
              <a:t>THEME:</a:t>
            </a:r>
            <a:r>
              <a:rPr lang="en-GB" sz="1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sz="1000" dirty="0">
                <a:latin typeface="Tahoma" pitchFamily="34" charset="0"/>
                <a:ea typeface="Tahoma" pitchFamily="34" charset="0"/>
                <a:cs typeface="Tahoma" pitchFamily="34" charset="0"/>
              </a:rPr>
              <a:t>«</a:t>
            </a:r>
            <a:r>
              <a:rPr lang="en-GB" sz="1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Alpini</a:t>
            </a:r>
            <a:r>
              <a:rPr lang="en-GB" sz="1000" dirty="0">
                <a:latin typeface="Tahoma" pitchFamily="34" charset="0"/>
                <a:ea typeface="Tahoma" pitchFamily="34" charset="0"/>
                <a:cs typeface="Tahoma" pitchFamily="34" charset="0"/>
              </a:rPr>
              <a:t>» units conducting </a:t>
            </a:r>
            <a:r>
              <a:rPr lang="en-GB" sz="1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offensive, defensive </a:t>
            </a:r>
            <a:r>
              <a:rPr lang="en-GB" sz="1000" dirty="0">
                <a:latin typeface="Tahoma" pitchFamily="34" charset="0"/>
                <a:ea typeface="Tahoma" pitchFamily="34" charset="0"/>
                <a:cs typeface="Tahoma" pitchFamily="34" charset="0"/>
              </a:rPr>
              <a:t>and </a:t>
            </a:r>
            <a:r>
              <a:rPr lang="en-GB" sz="1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enabling </a:t>
            </a:r>
            <a:r>
              <a:rPr lang="en-GB" sz="10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tachtical</a:t>
            </a:r>
            <a:r>
              <a:rPr lang="en-GB" sz="1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activities  </a:t>
            </a:r>
            <a:r>
              <a:rPr lang="en-GB" sz="1000" dirty="0">
                <a:latin typeface="Tahoma" pitchFamily="34" charset="0"/>
                <a:ea typeface="Tahoma" pitchFamily="34" charset="0"/>
                <a:cs typeface="Tahoma" pitchFamily="34" charset="0"/>
              </a:rPr>
              <a:t>in mountainous environment in a </a:t>
            </a:r>
            <a:r>
              <a:rPr lang="en-GB" sz="1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joint, combined and cross-domain context.</a:t>
            </a:r>
            <a:endParaRPr lang="en-GB" sz="1000" b="1" u="sng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113370" y="2552337"/>
            <a:ext cx="6834894" cy="2462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000" b="1" u="sng">
                <a:latin typeface="Tahoma" pitchFamily="34" charset="0"/>
                <a:ea typeface="Tahoma" pitchFamily="34" charset="0"/>
                <a:cs typeface="Tahoma" pitchFamily="34" charset="0"/>
              </a:rPr>
              <a:t>TYPE/FORM:</a:t>
            </a:r>
            <a:r>
              <a:rPr lang="en-GB" sz="1000" b="1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sz="1000">
                <a:latin typeface="Tahoma" pitchFamily="34" charset="0"/>
                <a:ea typeface="Tahoma" pitchFamily="34" charset="0"/>
                <a:cs typeface="Tahoma" pitchFamily="34" charset="0"/>
              </a:rPr>
              <a:t>LIVEX/FTX/CPX/STX</a:t>
            </a:r>
            <a:endParaRPr lang="en-GB" sz="1000" b="1" u="sng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106466" y="2831698"/>
            <a:ext cx="225662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000" b="1" u="sng">
                <a:latin typeface="Tahoma" pitchFamily="34" charset="0"/>
                <a:ea typeface="Tahoma" pitchFamily="34" charset="0"/>
                <a:cs typeface="Tahoma" pitchFamily="34" charset="0"/>
              </a:rPr>
              <a:t>OSE: </a:t>
            </a:r>
          </a:p>
          <a:p>
            <a:r>
              <a:rPr lang="en-GB" sz="1000" b="1" i="1">
                <a:latin typeface="Tahoma" pitchFamily="34" charset="0"/>
                <a:ea typeface="Tahoma" pitchFamily="34" charset="0"/>
                <a:cs typeface="Tahoma" pitchFamily="34" charset="0"/>
              </a:rPr>
              <a:t>White Fox</a:t>
            </a:r>
            <a:r>
              <a:rPr lang="en-GB" sz="1000" i="1"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en-GB" sz="1000">
                <a:latin typeface="Tahoma" pitchFamily="34" charset="0"/>
                <a:ea typeface="Tahoma" pitchFamily="34" charset="0"/>
                <a:cs typeface="Tahoma" pitchFamily="34" charset="0"/>
              </a:rPr>
              <a:t>COMTA 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113291" y="4022744"/>
            <a:ext cx="8995213" cy="86177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GB" sz="1000" b="1" u="sng" dirty="0">
                <a:latin typeface="Tahoma" pitchFamily="34" charset="0"/>
                <a:ea typeface="Tahoma" pitchFamily="34" charset="0"/>
                <a:cs typeface="Tahoma" pitchFamily="34" charset="0"/>
              </a:rPr>
              <a:t>PARTECIPANTS:</a:t>
            </a:r>
          </a:p>
          <a:p>
            <a:pPr algn="just"/>
            <a:r>
              <a:rPr lang="en-GB" sz="1000" u="sng" dirty="0">
                <a:latin typeface="Tahoma" pitchFamily="34" charset="0"/>
                <a:ea typeface="Tahoma" pitchFamily="34" charset="0"/>
                <a:cs typeface="Tahoma" pitchFamily="34" charset="0"/>
              </a:rPr>
              <a:t>ITA:</a:t>
            </a:r>
            <a:r>
              <a:rPr lang="en-GB" sz="1000" dirty="0">
                <a:latin typeface="Tahoma" pitchFamily="34" charset="0"/>
                <a:ea typeface="Tahoma" pitchFamily="34" charset="0"/>
                <a:cs typeface="Tahoma" pitchFamily="34" charset="0"/>
              </a:rPr>
              <a:t> about 650 un., Army Aviation </a:t>
            </a:r>
            <a:r>
              <a:rPr lang="en-GB" sz="1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helos</a:t>
            </a:r>
            <a:r>
              <a:rPr lang="en-GB" sz="1000" dirty="0">
                <a:latin typeface="Tahoma" pitchFamily="34" charset="0"/>
                <a:ea typeface="Tahoma" pitchFamily="34" charset="0"/>
                <a:cs typeface="Tahoma" pitchFamily="34" charset="0"/>
              </a:rPr>
              <a:t>, n. 1 SF pl. (mountain paratroopers), </a:t>
            </a:r>
            <a:r>
              <a:rPr lang="en-GB" sz="1000" i="1" dirty="0">
                <a:latin typeface="Tahoma" pitchFamily="34" charset="0"/>
                <a:ea typeface="Tahoma" pitchFamily="34" charset="0"/>
                <a:cs typeface="Tahoma" pitchFamily="34" charset="0"/>
              </a:rPr>
              <a:t>Task Force </a:t>
            </a:r>
            <a:r>
              <a:rPr lang="en-GB" sz="1000" dirty="0">
                <a:latin typeface="Tahoma" pitchFamily="34" charset="0"/>
                <a:ea typeface="Tahoma" pitchFamily="34" charset="0"/>
                <a:cs typeface="Tahoma" pitchFamily="34" charset="0"/>
              </a:rPr>
              <a:t>Info. Tat. (</a:t>
            </a:r>
            <a:r>
              <a:rPr lang="en-GB" sz="1000" i="1" dirty="0">
                <a:latin typeface="Tahoma" pitchFamily="34" charset="0"/>
                <a:ea typeface="Tahoma" pitchFamily="34" charset="0"/>
                <a:cs typeface="Tahoma" pitchFamily="34" charset="0"/>
              </a:rPr>
              <a:t>Electronic Warfare</a:t>
            </a:r>
            <a:r>
              <a:rPr lang="en-GB" sz="1000" dirty="0">
                <a:latin typeface="Tahoma" pitchFamily="34" charset="0"/>
                <a:ea typeface="Tahoma" pitchFamily="34" charset="0"/>
                <a:cs typeface="Tahoma" pitchFamily="34" charset="0"/>
              </a:rPr>
              <a:t> (EW) and battlefield survey assets),  V-SHORAD assets and Aviation assets.</a:t>
            </a:r>
          </a:p>
          <a:p>
            <a:pPr algn="just"/>
            <a:r>
              <a:rPr lang="en-GB" sz="1000" u="sng" dirty="0">
                <a:latin typeface="Tahoma" pitchFamily="34" charset="0"/>
                <a:ea typeface="Tahoma" pitchFamily="34" charset="0"/>
                <a:cs typeface="Tahoma" pitchFamily="34" charset="0"/>
              </a:rPr>
              <a:t>USA:</a:t>
            </a:r>
            <a:r>
              <a:rPr lang="en-GB" sz="1000" dirty="0">
                <a:latin typeface="Tahoma" pitchFamily="34" charset="0"/>
                <a:ea typeface="Tahoma" pitchFamily="34" charset="0"/>
                <a:cs typeface="Tahoma" pitchFamily="34" charset="0"/>
              </a:rPr>
              <a:t> n. 1 pl. 173</a:t>
            </a:r>
            <a:r>
              <a:rPr lang="en-GB" sz="1000" baseline="30000" dirty="0">
                <a:latin typeface="Tahoma" pitchFamily="34" charset="0"/>
                <a:ea typeface="Tahoma" pitchFamily="34" charset="0"/>
                <a:cs typeface="Tahoma" pitchFamily="34" charset="0"/>
              </a:rPr>
              <a:t>rd</a:t>
            </a:r>
            <a:r>
              <a:rPr lang="en-GB" sz="1000" dirty="0">
                <a:latin typeface="Tahoma" pitchFamily="34" charset="0"/>
                <a:ea typeface="Tahoma" pitchFamily="34" charset="0"/>
                <a:cs typeface="Tahoma" pitchFamily="34" charset="0"/>
              </a:rPr>
              <a:t> AB Brigade</a:t>
            </a:r>
          </a:p>
          <a:p>
            <a:pPr algn="just"/>
            <a:r>
              <a:rPr lang="en-GB" sz="1000" u="sng" dirty="0">
                <a:latin typeface="Tahoma" pitchFamily="34" charset="0"/>
                <a:ea typeface="Tahoma" pitchFamily="34" charset="0"/>
                <a:cs typeface="Tahoma" pitchFamily="34" charset="0"/>
              </a:rPr>
              <a:t>FRA</a:t>
            </a:r>
            <a:r>
              <a:rPr lang="en-GB" sz="1000" dirty="0">
                <a:latin typeface="Tahoma" pitchFamily="34" charset="0"/>
                <a:ea typeface="Tahoma" pitchFamily="34" charset="0"/>
                <a:cs typeface="Tahoma" pitchFamily="34" charset="0"/>
              </a:rPr>
              <a:t>:  n. 1 pl (-) 27^ BIM</a:t>
            </a:r>
          </a:p>
        </p:txBody>
      </p:sp>
      <p:sp>
        <p:nvSpPr>
          <p:cNvPr id="17" name="Rettangolo 16"/>
          <p:cNvSpPr/>
          <p:nvPr/>
        </p:nvSpPr>
        <p:spPr>
          <a:xfrm>
            <a:off x="4788025" y="2824873"/>
            <a:ext cx="2160240" cy="1169551"/>
          </a:xfrm>
          <a:prstGeom prst="rect">
            <a:avLst/>
          </a:prstGeom>
          <a:noFill/>
          <a:ln w="952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/>
          </a:p>
        </p:txBody>
      </p:sp>
      <p:sp>
        <p:nvSpPr>
          <p:cNvPr id="19" name="Rettangolo 18"/>
          <p:cNvSpPr/>
          <p:nvPr/>
        </p:nvSpPr>
        <p:spPr>
          <a:xfrm>
            <a:off x="7020272" y="837522"/>
            <a:ext cx="2088232" cy="3156901"/>
          </a:xfrm>
          <a:prstGeom prst="rect">
            <a:avLst/>
          </a:prstGeom>
          <a:noFill/>
          <a:ln w="952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ttangolo 20"/>
          <p:cNvSpPr/>
          <p:nvPr/>
        </p:nvSpPr>
        <p:spPr>
          <a:xfrm>
            <a:off x="2311507" y="2825254"/>
            <a:ext cx="2435573" cy="1169169"/>
          </a:xfrm>
          <a:prstGeom prst="rect">
            <a:avLst/>
          </a:prstGeom>
          <a:noFill/>
          <a:ln w="952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/>
          </a:p>
        </p:txBody>
      </p:sp>
      <p:pic>
        <p:nvPicPr>
          <p:cNvPr id="25" name="Immagin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1543" y="938658"/>
            <a:ext cx="1600937" cy="2857228"/>
          </a:xfrm>
          <a:prstGeom prst="rect">
            <a:avLst/>
          </a:prstGeom>
        </p:spPr>
      </p:pic>
      <p:sp>
        <p:nvSpPr>
          <p:cNvPr id="26" name="CasellaDiTesto 25"/>
          <p:cNvSpPr txBox="1"/>
          <p:nvPr/>
        </p:nvSpPr>
        <p:spPr>
          <a:xfrm>
            <a:off x="2352452" y="2824874"/>
            <a:ext cx="2258446" cy="116955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000" b="1" u="sng" dirty="0">
                <a:latin typeface="Tahoma" pitchFamily="34" charset="0"/>
                <a:ea typeface="Tahoma" pitchFamily="34" charset="0"/>
                <a:cs typeface="Tahoma" pitchFamily="34" charset="0"/>
              </a:rPr>
              <a:t>OCE: </a:t>
            </a:r>
          </a:p>
          <a:p>
            <a:r>
              <a:rPr lang="en-GB" sz="10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Overall</a:t>
            </a:r>
            <a:r>
              <a:rPr lang="en-GB" sz="1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r>
              <a:rPr lang="en-GB" sz="1000" dirty="0">
                <a:latin typeface="Tahoma" pitchFamily="34" charset="0"/>
                <a:ea typeface="Tahoma" pitchFamily="34" charset="0"/>
                <a:cs typeface="Tahoma" pitchFamily="34" charset="0"/>
              </a:rPr>
              <a:t> COMTA (DCOM); </a:t>
            </a:r>
          </a:p>
          <a:p>
            <a:r>
              <a:rPr lang="en-GB" sz="10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Winter Rescue</a:t>
            </a:r>
            <a:r>
              <a:rPr lang="en-GB" sz="1000" dirty="0">
                <a:latin typeface="Tahoma" pitchFamily="34" charset="0"/>
                <a:ea typeface="Tahoma" pitchFamily="34" charset="0"/>
                <a:cs typeface="Tahoma" pitchFamily="34" charset="0"/>
              </a:rPr>
              <a:t>: B. HQ</a:t>
            </a:r>
          </a:p>
          <a:p>
            <a:r>
              <a:rPr lang="en-GB" sz="10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Ice Patrol</a:t>
            </a:r>
            <a:r>
              <a:rPr lang="en-GB" sz="1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r>
              <a:rPr lang="en-GB" sz="1000" dirty="0">
                <a:latin typeface="Tahoma" pitchFamily="34" charset="0"/>
                <a:ea typeface="Tahoma" pitchFamily="34" charset="0"/>
                <a:cs typeface="Tahoma" pitchFamily="34" charset="0"/>
              </a:rPr>
              <a:t> COMTA</a:t>
            </a:r>
          </a:p>
          <a:p>
            <a:r>
              <a:rPr lang="en-GB" sz="10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Ice Challenge</a:t>
            </a:r>
            <a:r>
              <a:rPr lang="en-GB" sz="1000" dirty="0">
                <a:latin typeface="Tahoma" pitchFamily="34" charset="0"/>
                <a:ea typeface="Tahoma" pitchFamily="34" charset="0"/>
                <a:cs typeface="Tahoma" pitchFamily="34" charset="0"/>
              </a:rPr>
              <a:t>: Mountain Troops Training Centre (MTTC)</a:t>
            </a:r>
          </a:p>
          <a:p>
            <a:r>
              <a:rPr lang="en-GB" sz="1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Steel Blizzard</a:t>
            </a:r>
            <a:r>
              <a:rPr lang="en-GB" sz="1000" dirty="0">
                <a:latin typeface="Tahoma" pitchFamily="34" charset="0"/>
                <a:ea typeface="Tahoma" pitchFamily="34" charset="0"/>
                <a:cs typeface="Tahoma" pitchFamily="34" charset="0"/>
              </a:rPr>
              <a:t>: RGT </a:t>
            </a:r>
            <a:r>
              <a:rPr lang="en-GB" sz="1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lvl</a:t>
            </a:r>
            <a:r>
              <a:rPr lang="en-GB" sz="1000" dirty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</p:txBody>
      </p:sp>
      <p:sp>
        <p:nvSpPr>
          <p:cNvPr id="27" name="CasellaDiTesto 26"/>
          <p:cNvSpPr txBox="1"/>
          <p:nvPr/>
        </p:nvSpPr>
        <p:spPr>
          <a:xfrm>
            <a:off x="4793275" y="2816090"/>
            <a:ext cx="2135939" cy="116955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000" b="1" u="sng" dirty="0">
                <a:latin typeface="Tahoma" pitchFamily="34" charset="0"/>
                <a:ea typeface="Tahoma" pitchFamily="34" charset="0"/>
                <a:cs typeface="Tahoma" pitchFamily="34" charset="0"/>
              </a:rPr>
              <a:t>ODE: </a:t>
            </a:r>
          </a:p>
          <a:p>
            <a:r>
              <a:rPr lang="en-GB" sz="10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Ice Patrol</a:t>
            </a:r>
            <a:r>
              <a:rPr lang="en-GB" sz="1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r>
              <a:rPr lang="en-GB" sz="1000" dirty="0">
                <a:latin typeface="Tahoma" pitchFamily="34" charset="0"/>
                <a:ea typeface="Tahoma" pitchFamily="34" charset="0"/>
                <a:cs typeface="Tahoma" pitchFamily="34" charset="0"/>
              </a:rPr>
              <a:t> COMTA</a:t>
            </a:r>
          </a:p>
          <a:p>
            <a:r>
              <a:rPr lang="en-GB" sz="10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Ice Challenge</a:t>
            </a:r>
            <a:r>
              <a:rPr lang="en-GB" sz="1000" dirty="0">
                <a:latin typeface="Tahoma" pitchFamily="34" charset="0"/>
                <a:ea typeface="Tahoma" pitchFamily="34" charset="0"/>
                <a:cs typeface="Tahoma" pitchFamily="34" charset="0"/>
              </a:rPr>
              <a:t>: Mountain</a:t>
            </a:r>
          </a:p>
          <a:p>
            <a:r>
              <a:rPr lang="en-GB" sz="1000" dirty="0">
                <a:latin typeface="Tahoma" pitchFamily="34" charset="0"/>
                <a:ea typeface="Tahoma" pitchFamily="34" charset="0"/>
                <a:cs typeface="Tahoma" pitchFamily="34" charset="0"/>
              </a:rPr>
              <a:t>Troops Training Centre 8</a:t>
            </a:r>
          </a:p>
          <a:p>
            <a:r>
              <a:rPr lang="en-GB" sz="1000" dirty="0">
                <a:latin typeface="Tahoma" pitchFamily="34" charset="0"/>
                <a:ea typeface="Tahoma" pitchFamily="34" charset="0"/>
                <a:cs typeface="Tahoma" pitchFamily="34" charset="0"/>
              </a:rPr>
              <a:t>MTTC)</a:t>
            </a:r>
          </a:p>
          <a:p>
            <a:r>
              <a:rPr lang="en-GB" sz="1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Steel Blizzard</a:t>
            </a:r>
            <a:r>
              <a:rPr lang="en-GB" sz="1000" dirty="0">
                <a:latin typeface="Tahoma" pitchFamily="34" charset="0"/>
                <a:ea typeface="Tahoma" pitchFamily="34" charset="0"/>
                <a:cs typeface="Tahoma" pitchFamily="34" charset="0"/>
              </a:rPr>
              <a:t>: BN </a:t>
            </a:r>
            <a:r>
              <a:rPr lang="en-GB" sz="1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Lvl</a:t>
            </a:r>
            <a:r>
              <a:rPr lang="en-GB" sz="1000" dirty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r>
              <a:rPr lang="en-GB" sz="10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Winter Rescue</a:t>
            </a:r>
            <a:r>
              <a:rPr lang="en-GB" sz="1000" dirty="0">
                <a:latin typeface="Tahoma" pitchFamily="34" charset="0"/>
                <a:ea typeface="Tahoma" pitchFamily="34" charset="0"/>
                <a:cs typeface="Tahoma" pitchFamily="34" charset="0"/>
              </a:rPr>
              <a:t>: Brigade HQ</a:t>
            </a:r>
          </a:p>
        </p:txBody>
      </p:sp>
    </p:spTree>
    <p:extLst>
      <p:ext uri="{BB962C8B-B14F-4D97-AF65-F5344CB8AC3E}">
        <p14:creationId xmlns:p14="http://schemas.microsoft.com/office/powerpoint/2010/main" val="2382852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oup 1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2671201"/>
              </p:ext>
            </p:extLst>
          </p:nvPr>
        </p:nvGraphicFramePr>
        <p:xfrm>
          <a:off x="64756" y="809051"/>
          <a:ext cx="9001003" cy="3706913"/>
        </p:xfrm>
        <a:graphic>
          <a:graphicData uri="http://schemas.openxmlformats.org/drawingml/2006/table">
            <a:tbl>
              <a:tblPr bandCol="1">
                <a:tableStyleId>{3C2FFA5D-87B4-456A-9821-1D502468CF0F}</a:tableStyleId>
              </a:tblPr>
              <a:tblGrid>
                <a:gridCol w="7234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25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25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25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525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5250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5250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5250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5250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5250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5250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52501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0027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it-IT" sz="13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-IT" sz="1300" b="1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JAN</a:t>
                      </a:r>
                      <a:endParaRPr kumimoji="0" lang="it-IT" sz="13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-IT" sz="13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FEB</a:t>
                      </a:r>
                    </a:p>
                  </a:txBody>
                  <a:tcPr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-IT" sz="13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MAR</a:t>
                      </a:r>
                    </a:p>
                  </a:txBody>
                  <a:tcPr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-IT" sz="13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APR</a:t>
                      </a:r>
                    </a:p>
                  </a:txBody>
                  <a:tcPr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-IT" sz="13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MAY</a:t>
                      </a:r>
                    </a:p>
                  </a:txBody>
                  <a:tcPr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-IT" sz="13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JUN</a:t>
                      </a:r>
                    </a:p>
                  </a:txBody>
                  <a:tcPr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-IT" sz="13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JUL</a:t>
                      </a:r>
                    </a:p>
                  </a:txBody>
                  <a:tcPr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-IT" sz="13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SEP</a:t>
                      </a:r>
                    </a:p>
                  </a:txBody>
                  <a:tcPr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-IT" sz="13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OCT</a:t>
                      </a:r>
                    </a:p>
                  </a:txBody>
                  <a:tcPr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-IT" sz="13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NOV</a:t>
                      </a:r>
                    </a:p>
                  </a:txBody>
                  <a:tcPr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-IT" sz="13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DEC</a:t>
                      </a:r>
                    </a:p>
                  </a:txBody>
                  <a:tcPr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3162">
                <a:tc rowSpan="3">
                  <a:txBody>
                    <a:bodyPr/>
                    <a:lstStyle/>
                    <a:p>
                      <a:pPr algn="ctr"/>
                      <a:r>
                        <a:rPr lang="it-IT" altLang="it-IT" sz="700" b="1" dirty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WINTER </a:t>
                      </a:r>
                    </a:p>
                    <a:p>
                      <a:pPr algn="ctr"/>
                      <a:r>
                        <a:rPr lang="en-GB" altLang="it-IT" sz="700" b="1" dirty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SKILLS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-IT" sz="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BASIC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-IT" sz="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SKI COURSE</a:t>
                      </a:r>
                      <a:endParaRPr kumimoji="0" lang="it-IT" sz="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-IT" sz="6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ADVANCED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-IT" sz="6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SKI COURSE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-IT" sz="6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EXPERT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-IT" sz="6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SKI COURSE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it-IT" sz="6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it-IT" sz="6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it-IT" sz="6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it-IT" sz="6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it-IT" sz="6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it-IT" sz="6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it-IT" sz="6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it-IT" sz="6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it-IT" sz="6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3162">
                <a:tc v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it-IT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it-IT" sz="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-IT" sz="6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BASIC MW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-IT" sz="6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WINTER COURSE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-IT" sz="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BASIC MW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-IT" sz="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WINTER COURSE</a:t>
                      </a:r>
                      <a:endParaRPr kumimoji="0" lang="it-IT" sz="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it-IT" sz="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it-IT" sz="6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it-IT" sz="6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it-IT" sz="6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it-IT" sz="6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MW ADVANCED </a:t>
                      </a:r>
                      <a:r>
                        <a:rPr kumimoji="0" lang="it-IT" sz="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COURSE</a:t>
                      </a:r>
                      <a:endParaRPr kumimoji="0" lang="it-IT" sz="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it-IT" sz="6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it-IT" sz="6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it-IT" sz="6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6819">
                <a:tc v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it-IT" altLang="it-IT" sz="1050" b="1" kern="12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it-IT" sz="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-IT" sz="12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EXE WHITE FOX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it-IT" sz="8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36000" marR="36000" marT="27000" marB="27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it-IT" sz="6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it-IT" sz="6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it-IT" sz="6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it-IT" sz="6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it-IT" sz="6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it-IT" sz="6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it-IT" sz="6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it-IT" sz="6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3162">
                <a:tc rowSpan="3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altLang="it-IT" sz="700" b="1" kern="1200" dirty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SUMMER SKILLS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it-IT" sz="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it-IT" sz="6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it-IT" sz="6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it-IT" sz="6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-IT" sz="6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BASIC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it-IT" sz="6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CLIMB </a:t>
                      </a:r>
                      <a:r>
                        <a:rPr kumimoji="0" lang="it-IT" sz="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COURSE</a:t>
                      </a:r>
                      <a:endParaRPr kumimoji="0" lang="it-IT" sz="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-IT" sz="6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ADVANCED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it-IT" sz="6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CLIMB </a:t>
                      </a:r>
                      <a:r>
                        <a:rPr kumimoji="0" lang="it-IT" sz="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COURSE</a:t>
                      </a:r>
                      <a:endParaRPr kumimoji="0" lang="it-IT" sz="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-IT" sz="6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EXPERT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it-IT" sz="6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CLIMB </a:t>
                      </a:r>
                      <a:r>
                        <a:rPr kumimoji="0" lang="it-IT" sz="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COURSE</a:t>
                      </a:r>
                      <a:endParaRPr kumimoji="0" lang="it-IT" sz="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-IT" sz="6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BASIC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-IT" sz="6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CLIMB COURSE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-IT" sz="6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ADVANCED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-IT" sz="6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CLIMB COURSE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it-IT" sz="6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it-IT" sz="6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3162">
                <a:tc v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it-IT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it-IT" sz="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600" dirty="0"/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600" dirty="0"/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it-IT" sz="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-IT" sz="6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BASIC MW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-IT" sz="6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SUMMER COURSE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-IT" sz="6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BASIC MW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-IT" sz="6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SUMMER COURSE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it-IT" sz="6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-IT" sz="6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MW ADVANCED COURSE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-IT" sz="6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BASIC MW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-IT" sz="6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SUMMER COURSE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it-IT" sz="6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it-IT" sz="6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3162">
                <a:tc v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it-IT" altLang="it-IT" sz="1050" b="1" kern="12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it-IT" sz="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600" dirty="0"/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600" dirty="0"/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it-IT" sz="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it-IT" sz="6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FIREX MORTAR/ARTY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it-IT" sz="600" b="1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Rgt</a:t>
                      </a:r>
                      <a:r>
                        <a:rPr kumimoji="0" lang="it-IT" sz="6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it-IT" sz="600" b="1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lvl</a:t>
                      </a:r>
                      <a:endParaRPr kumimoji="0" lang="it-IT" sz="6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it-IT" sz="8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36000" marR="36000" marT="27000" marB="27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it-IT" sz="6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it-IT" sz="6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EXE ALPINE STAR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-IT" sz="6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LIVEX SNIPER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-IT" sz="6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FIREX MORTAR/ARTY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-IT" sz="600" b="1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Rgt</a:t>
                      </a:r>
                      <a:r>
                        <a:rPr kumimoji="0" lang="it-IT" sz="6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it-IT" sz="600" b="1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lvl</a:t>
                      </a:r>
                      <a:endParaRPr kumimoji="0" lang="it-IT" sz="6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it-IT" sz="8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36000" marR="36000" marT="27000" marB="27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it-IT" sz="6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8641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-IT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MOUNTAIN RESCUE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it-IT" sz="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it-IT" sz="6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it-IT" sz="6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it-IT" sz="6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it-IT" sz="6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it-IT" sz="6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ALPINE RESCUE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it-IT" sz="6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OPERATOR COURSE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it-IT" sz="6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it-IT" sz="6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it-IT" sz="6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ALPINE RESCUE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it-IT" sz="6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OPERATOR/TECNITIAN COURSE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it-IT" sz="6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it-IT" sz="6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759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-IT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COMBAT WEATHER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-IT" sz="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SNOW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-IT" sz="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OBSERVER COURSE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-IT" sz="6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SNOW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-IT" sz="6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EXPERT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-IT" sz="6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COURSE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-IT" sz="6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FORECAST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-IT" sz="6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COURSE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it-IT" sz="6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it-IT" sz="6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it-IT" sz="6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it-IT" sz="6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it-IT" sz="6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it-IT" sz="6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it-IT" sz="6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it-IT" sz="6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CasellaDiTesto 8"/>
          <p:cNvSpPr txBox="1">
            <a:spLocks noChangeArrowheads="1"/>
          </p:cNvSpPr>
          <p:nvPr/>
        </p:nvSpPr>
        <p:spPr bwMode="auto">
          <a:xfrm>
            <a:off x="0" y="-20241"/>
            <a:ext cx="9144000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lvl="1" indent="0" algn="ctr" eaLnBrk="1" hangingPunct="1">
              <a:spcBef>
                <a:spcPct val="0"/>
              </a:spcBef>
              <a:buNone/>
              <a:defRPr/>
            </a:pPr>
            <a:r>
              <a:rPr lang="it-IT" altLang="it-IT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                                COURSES ANNUAL PLAN</a:t>
            </a:r>
          </a:p>
          <a:p>
            <a:pPr marL="0" lvl="1" indent="0" algn="ctr" eaLnBrk="1" hangingPunct="1">
              <a:spcBef>
                <a:spcPct val="0"/>
              </a:spcBef>
              <a:buNone/>
              <a:defRPr/>
            </a:pPr>
            <a:r>
              <a:rPr lang="it-IT" altLang="it-IT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                                                     &amp; EXERCISE</a:t>
            </a:r>
          </a:p>
        </p:txBody>
      </p:sp>
    </p:spTree>
    <p:extLst>
      <p:ext uri="{BB962C8B-B14F-4D97-AF65-F5344CB8AC3E}">
        <p14:creationId xmlns:p14="http://schemas.microsoft.com/office/powerpoint/2010/main" val="1950441891"/>
      </p:ext>
    </p:extLst>
  </p:cSld>
  <p:clrMapOvr>
    <a:masterClrMapping/>
  </p:clrMapOvr>
  <p:transition>
    <p:strips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Connettore 1 14">
            <a:extLst>
              <a:ext uri="{FF2B5EF4-FFF2-40B4-BE49-F238E27FC236}">
                <a16:creationId xmlns:a16="http://schemas.microsoft.com/office/drawing/2014/main" id="{3F03212A-8363-4597-A940-94FDD7D81ED4}"/>
              </a:ext>
            </a:extLst>
          </p:cNvPr>
          <p:cNvCxnSpPr>
            <a:cxnSpLocks/>
          </p:cNvCxnSpPr>
          <p:nvPr/>
        </p:nvCxnSpPr>
        <p:spPr>
          <a:xfrm>
            <a:off x="0" y="795433"/>
            <a:ext cx="9144000" cy="0"/>
          </a:xfrm>
          <a:prstGeom prst="line">
            <a:avLst/>
          </a:prstGeom>
          <a:ln w="31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844" y="884798"/>
            <a:ext cx="7299485" cy="39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itolo 14">
            <a:extLst>
              <a:ext uri="{FF2B5EF4-FFF2-40B4-BE49-F238E27FC236}">
                <a16:creationId xmlns:a16="http://schemas.microsoft.com/office/drawing/2014/main" id="{3F1275A7-200F-46A4-9231-0D6604EDA3EA}"/>
              </a:ext>
            </a:extLst>
          </p:cNvPr>
          <p:cNvSpPr txBox="1">
            <a:spLocks/>
          </p:cNvSpPr>
          <p:nvPr/>
        </p:nvSpPr>
        <p:spPr>
          <a:xfrm>
            <a:off x="374652" y="51470"/>
            <a:ext cx="8373812" cy="720080"/>
          </a:xfrm>
          <a:prstGeom prst="rect">
            <a:avLst/>
          </a:prstGeom>
        </p:spPr>
        <p:txBody>
          <a:bodyPr anchor="ctr"/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C3231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endParaRPr lang="it-IT" sz="28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it-IT" sz="28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AREA of EXERCISE</a:t>
            </a:r>
            <a:endParaRPr lang="it-IT" sz="2800" i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2072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ttangolo 30"/>
          <p:cNvSpPr/>
          <p:nvPr/>
        </p:nvSpPr>
        <p:spPr>
          <a:xfrm>
            <a:off x="3076140" y="3651870"/>
            <a:ext cx="5769212" cy="708569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Rettangolo 25"/>
          <p:cNvSpPr/>
          <p:nvPr/>
        </p:nvSpPr>
        <p:spPr>
          <a:xfrm>
            <a:off x="1259632" y="1851670"/>
            <a:ext cx="7560840" cy="648072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1613842" y="2571750"/>
            <a:ext cx="7225680" cy="1057748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4" name="Connettore 1 14">
            <a:extLst>
              <a:ext uri="{FF2B5EF4-FFF2-40B4-BE49-F238E27FC236}">
                <a16:creationId xmlns:a16="http://schemas.microsoft.com/office/drawing/2014/main" id="{3F03212A-8363-4597-A940-94FDD7D81ED4}"/>
              </a:ext>
            </a:extLst>
          </p:cNvPr>
          <p:cNvCxnSpPr>
            <a:cxnSpLocks/>
          </p:cNvCxnSpPr>
          <p:nvPr/>
        </p:nvCxnSpPr>
        <p:spPr>
          <a:xfrm>
            <a:off x="0" y="795433"/>
            <a:ext cx="9144000" cy="0"/>
          </a:xfrm>
          <a:prstGeom prst="line">
            <a:avLst/>
          </a:prstGeom>
          <a:ln w="31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itolo 1">
            <a:extLst>
              <a:ext uri="{FF2B5EF4-FFF2-40B4-BE49-F238E27FC236}">
                <a16:creationId xmlns:a16="http://schemas.microsoft.com/office/drawing/2014/main" id="{7F73AA30-9C1D-4EDE-B8E6-8B9647BFE9CF}"/>
              </a:ext>
            </a:extLst>
          </p:cNvPr>
          <p:cNvSpPr txBox="1">
            <a:spLocks/>
          </p:cNvSpPr>
          <p:nvPr/>
        </p:nvSpPr>
        <p:spPr>
          <a:xfrm>
            <a:off x="1151620" y="393444"/>
            <a:ext cx="6840760" cy="482948"/>
          </a:xfrm>
          <a:prstGeom prst="rect">
            <a:avLst/>
          </a:prstGeom>
        </p:spPr>
        <p:txBody>
          <a:bodyPr lIns="121917" tIns="60958" rIns="121917" bIns="60958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pitchFamily="34" charset="0"/>
              </a:defRPr>
            </a:lvl5pPr>
            <a:lvl6pPr marL="342892"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pitchFamily="34" charset="0"/>
              </a:defRPr>
            </a:lvl6pPr>
            <a:lvl7pPr marL="685783"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pitchFamily="34" charset="0"/>
              </a:defRPr>
            </a:lvl7pPr>
            <a:lvl8pPr marL="1028675"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pitchFamily="34" charset="0"/>
              </a:defRPr>
            </a:lvl8pPr>
            <a:lvl9pPr marL="1371566"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defTabSz="1219170">
              <a:defRPr/>
            </a:pPr>
            <a:r>
              <a:rPr lang="it-IT" altLang="it-IT" sz="2400" b="1" kern="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TIMELINE</a:t>
            </a:r>
            <a:endParaRPr lang="it-IT" altLang="it-IT" sz="2000" b="1" kern="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797465" y="4188012"/>
            <a:ext cx="1974811" cy="294187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" name="CasellaDiTesto 1"/>
          <p:cNvSpPr txBox="1"/>
          <p:nvPr/>
        </p:nvSpPr>
        <p:spPr>
          <a:xfrm>
            <a:off x="7283973" y="2938282"/>
            <a:ext cx="126014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200" b="1"/>
              <a:t>WINTER STRIKE </a:t>
            </a:r>
          </a:p>
          <a:p>
            <a:pPr algn="ctr"/>
            <a:r>
              <a:rPr lang="it-IT" sz="1200" b="1"/>
              <a:t>(1 </a:t>
            </a:r>
            <a:r>
              <a:rPr lang="it-IT" sz="1200" b="1" err="1"/>
              <a:t>day</a:t>
            </a:r>
            <a:r>
              <a:rPr lang="it-IT" sz="1200" b="1"/>
              <a:t>)</a:t>
            </a:r>
          </a:p>
        </p:txBody>
      </p:sp>
      <p:grpSp>
        <p:nvGrpSpPr>
          <p:cNvPr id="4" name="Gruppo 3"/>
          <p:cNvGrpSpPr/>
          <p:nvPr/>
        </p:nvGrpSpPr>
        <p:grpSpPr>
          <a:xfrm>
            <a:off x="2" y="1300981"/>
            <a:ext cx="8460433" cy="526505"/>
            <a:chOff x="3905501" y="896408"/>
            <a:chExt cx="3223436" cy="294897"/>
          </a:xfrm>
        </p:grpSpPr>
        <p:sp>
          <p:nvSpPr>
            <p:cNvPr id="13" name="Cubo 12">
              <a:extLst>
                <a:ext uri="{FF2B5EF4-FFF2-40B4-BE49-F238E27FC236}">
                  <a16:creationId xmlns:a16="http://schemas.microsoft.com/office/drawing/2014/main" id="{D11F0131-ADE6-4DBC-BB77-E2976A1A3E27}"/>
                </a:ext>
              </a:extLst>
            </p:cNvPr>
            <p:cNvSpPr/>
            <p:nvPr/>
          </p:nvSpPr>
          <p:spPr>
            <a:xfrm>
              <a:off x="3905501" y="900601"/>
              <a:ext cx="689675" cy="290137"/>
            </a:xfrm>
            <a:prstGeom prst="cub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it-IT" sz="1000" b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NOV</a:t>
              </a:r>
            </a:p>
          </p:txBody>
        </p:sp>
        <p:sp>
          <p:nvSpPr>
            <p:cNvPr id="15" name="Cubo 14">
              <a:extLst>
                <a:ext uri="{FF2B5EF4-FFF2-40B4-BE49-F238E27FC236}">
                  <a16:creationId xmlns:a16="http://schemas.microsoft.com/office/drawing/2014/main" id="{C01E4EA9-C507-4701-A9CD-E0E31BDD5975}"/>
                </a:ext>
              </a:extLst>
            </p:cNvPr>
            <p:cNvSpPr/>
            <p:nvPr/>
          </p:nvSpPr>
          <p:spPr>
            <a:xfrm>
              <a:off x="4524242" y="901168"/>
              <a:ext cx="553272" cy="290137"/>
            </a:xfrm>
            <a:prstGeom prst="cub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it-IT" sz="1000" b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DEC</a:t>
              </a:r>
            </a:p>
          </p:txBody>
        </p:sp>
        <p:sp>
          <p:nvSpPr>
            <p:cNvPr id="16" name="Cubo 15">
              <a:extLst>
                <a:ext uri="{FF2B5EF4-FFF2-40B4-BE49-F238E27FC236}">
                  <a16:creationId xmlns:a16="http://schemas.microsoft.com/office/drawing/2014/main" id="{24BAAC6A-D7C3-44D9-A045-B30F620668EC}"/>
                </a:ext>
              </a:extLst>
            </p:cNvPr>
            <p:cNvSpPr/>
            <p:nvPr/>
          </p:nvSpPr>
          <p:spPr>
            <a:xfrm>
              <a:off x="5019933" y="896408"/>
              <a:ext cx="634180" cy="290137"/>
            </a:xfrm>
            <a:prstGeom prst="cub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it-IT" sz="1000" b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JAN</a:t>
              </a:r>
            </a:p>
          </p:txBody>
        </p:sp>
        <p:sp>
          <p:nvSpPr>
            <p:cNvPr id="28" name="Cubo 27">
              <a:extLst>
                <a:ext uri="{FF2B5EF4-FFF2-40B4-BE49-F238E27FC236}">
                  <a16:creationId xmlns:a16="http://schemas.microsoft.com/office/drawing/2014/main" id="{F1AB97DC-3D43-4031-BEBC-3DC288368DCF}"/>
                </a:ext>
              </a:extLst>
            </p:cNvPr>
            <p:cNvSpPr/>
            <p:nvPr/>
          </p:nvSpPr>
          <p:spPr>
            <a:xfrm>
              <a:off x="5588655" y="899066"/>
              <a:ext cx="622343" cy="286887"/>
            </a:xfrm>
            <a:prstGeom prst="cub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it-IT" sz="1000" b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FEB</a:t>
              </a:r>
            </a:p>
          </p:txBody>
        </p:sp>
        <p:sp>
          <p:nvSpPr>
            <p:cNvPr id="29" name="Cubo 28">
              <a:extLst>
                <a:ext uri="{FF2B5EF4-FFF2-40B4-BE49-F238E27FC236}">
                  <a16:creationId xmlns:a16="http://schemas.microsoft.com/office/drawing/2014/main" id="{8344A004-29DB-4670-BD2F-A74DF4401802}"/>
                </a:ext>
              </a:extLst>
            </p:cNvPr>
            <p:cNvSpPr/>
            <p:nvPr/>
          </p:nvSpPr>
          <p:spPr>
            <a:xfrm>
              <a:off x="6145135" y="896408"/>
              <a:ext cx="983802" cy="287051"/>
            </a:xfrm>
            <a:prstGeom prst="cub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it-IT" sz="1000" b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MAR</a:t>
              </a:r>
            </a:p>
          </p:txBody>
        </p:sp>
      </p:grpSp>
      <p:sp>
        <p:nvSpPr>
          <p:cNvPr id="18" name="CasellaDiTesto 17"/>
          <p:cNvSpPr txBox="1"/>
          <p:nvPr/>
        </p:nvSpPr>
        <p:spPr>
          <a:xfrm>
            <a:off x="5964976" y="4414341"/>
            <a:ext cx="2579138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200" b="1"/>
              <a:t>Volpe Bianca2022</a:t>
            </a:r>
          </a:p>
          <a:p>
            <a:pPr algn="ctr"/>
            <a:r>
              <a:rPr lang="it-IT" sz="1200" b="1"/>
              <a:t>28 Feb-11 Mar</a:t>
            </a:r>
          </a:p>
        </p:txBody>
      </p:sp>
      <p:sp>
        <p:nvSpPr>
          <p:cNvPr id="22" name="CasellaDiTesto 21"/>
          <p:cNvSpPr txBox="1"/>
          <p:nvPr/>
        </p:nvSpPr>
        <p:spPr>
          <a:xfrm>
            <a:off x="1803918" y="3087318"/>
            <a:ext cx="1972394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200" b="1"/>
              <a:t>TAU BDE COMMEX </a:t>
            </a:r>
            <a:br>
              <a:rPr lang="it-IT" sz="1200" b="1"/>
            </a:br>
            <a:r>
              <a:rPr lang="it-IT" sz="1200" b="1"/>
              <a:t>14 </a:t>
            </a:r>
            <a:r>
              <a:rPr lang="it-IT" sz="1200" b="1" err="1"/>
              <a:t>Dec</a:t>
            </a:r>
            <a:endParaRPr lang="it-IT" sz="1200" b="1"/>
          </a:p>
        </p:txBody>
      </p:sp>
      <p:sp>
        <p:nvSpPr>
          <p:cNvPr id="23" name="CasellaDiTesto 22"/>
          <p:cNvSpPr txBox="1"/>
          <p:nvPr/>
        </p:nvSpPr>
        <p:spPr>
          <a:xfrm>
            <a:off x="1803920" y="2738311"/>
            <a:ext cx="3991489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200" b="1"/>
              <a:t>COLLECTIVE TRAINING</a:t>
            </a:r>
          </a:p>
        </p:txBody>
      </p:sp>
      <p:sp>
        <p:nvSpPr>
          <p:cNvPr id="25" name="CasellaDiTesto 24"/>
          <p:cNvSpPr txBox="1"/>
          <p:nvPr/>
        </p:nvSpPr>
        <p:spPr>
          <a:xfrm>
            <a:off x="1187626" y="906042"/>
            <a:ext cx="4607783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200" b="1"/>
              <a:t>PREPARATION TRAINING</a:t>
            </a:r>
          </a:p>
        </p:txBody>
      </p:sp>
      <p:sp>
        <p:nvSpPr>
          <p:cNvPr id="17" name="CasellaDiTesto 16"/>
          <p:cNvSpPr txBox="1"/>
          <p:nvPr/>
        </p:nvSpPr>
        <p:spPr>
          <a:xfrm>
            <a:off x="5964977" y="2937969"/>
            <a:ext cx="1223433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200" b="1"/>
              <a:t>WINTER RESOLVE </a:t>
            </a:r>
            <a:br>
              <a:rPr lang="it-IT" sz="1200" b="1"/>
            </a:br>
            <a:r>
              <a:rPr lang="it-IT" sz="1200" b="1"/>
              <a:t>28 Feb-4 Mar</a:t>
            </a:r>
          </a:p>
        </p:txBody>
      </p:sp>
      <p:sp>
        <p:nvSpPr>
          <p:cNvPr id="3" name="Rettangolo 2"/>
          <p:cNvSpPr/>
          <p:nvPr/>
        </p:nvSpPr>
        <p:spPr>
          <a:xfrm>
            <a:off x="7342387" y="1966069"/>
            <a:ext cx="1123501" cy="46166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it-IT" sz="1200" b="1">
                <a:solidFill>
                  <a:srgbClr val="000000"/>
                </a:solidFill>
              </a:rPr>
              <a:t>ICE PATROL 7-11</a:t>
            </a:r>
          </a:p>
        </p:txBody>
      </p:sp>
      <p:sp>
        <p:nvSpPr>
          <p:cNvPr id="5" name="Rettangolo 4"/>
          <p:cNvSpPr/>
          <p:nvPr/>
        </p:nvSpPr>
        <p:spPr>
          <a:xfrm>
            <a:off x="7361436" y="3672662"/>
            <a:ext cx="1104451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it-IT" sz="1200" b="1">
                <a:solidFill>
                  <a:srgbClr val="000000"/>
                </a:solidFill>
              </a:rPr>
              <a:t>WINTER RESCUE </a:t>
            </a:r>
          </a:p>
          <a:p>
            <a:pPr lvl="0" algn="ctr"/>
            <a:r>
              <a:rPr lang="it-IT" sz="1200" b="1">
                <a:solidFill>
                  <a:srgbClr val="000000"/>
                </a:solidFill>
              </a:rPr>
              <a:t>(1 </a:t>
            </a:r>
            <a:r>
              <a:rPr lang="it-IT" sz="1200" b="1" err="1">
                <a:solidFill>
                  <a:srgbClr val="000000"/>
                </a:solidFill>
              </a:rPr>
              <a:t>day</a:t>
            </a:r>
            <a:r>
              <a:rPr lang="it-IT" sz="1200" b="1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21" name="CasellaDiTesto 20"/>
          <p:cNvSpPr txBox="1"/>
          <p:nvPr/>
        </p:nvSpPr>
        <p:spPr>
          <a:xfrm>
            <a:off x="3220990" y="1960263"/>
            <a:ext cx="2778963" cy="4308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100" b="1"/>
              <a:t>MOUNTAIN WARFARE COURSES (160 u.)</a:t>
            </a:r>
          </a:p>
        </p:txBody>
      </p:sp>
      <p:sp>
        <p:nvSpPr>
          <p:cNvPr id="30" name="CasellaDiTesto 29"/>
          <p:cNvSpPr txBox="1"/>
          <p:nvPr/>
        </p:nvSpPr>
        <p:spPr>
          <a:xfrm>
            <a:off x="3828520" y="3082811"/>
            <a:ext cx="978554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200" b="1"/>
              <a:t>Ski </a:t>
            </a:r>
            <a:r>
              <a:rPr lang="it-IT" sz="1200" b="1" err="1"/>
              <a:t>course</a:t>
            </a:r>
            <a:r>
              <a:rPr lang="it-IT" sz="1200" b="1"/>
              <a:t> 173rd</a:t>
            </a:r>
          </a:p>
        </p:txBody>
      </p:sp>
      <p:sp>
        <p:nvSpPr>
          <p:cNvPr id="34" name="CasellaDiTesto 33"/>
          <p:cNvSpPr txBox="1"/>
          <p:nvPr/>
        </p:nvSpPr>
        <p:spPr>
          <a:xfrm>
            <a:off x="5878285" y="907208"/>
            <a:ext cx="2942188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200" b="1"/>
              <a:t>EXECUTION</a:t>
            </a:r>
          </a:p>
        </p:txBody>
      </p:sp>
      <p:sp>
        <p:nvSpPr>
          <p:cNvPr id="8" name="Rettangolo 7"/>
          <p:cNvSpPr/>
          <p:nvPr/>
        </p:nvSpPr>
        <p:spPr>
          <a:xfrm>
            <a:off x="5887547" y="1779663"/>
            <a:ext cx="2788911" cy="3096344"/>
          </a:xfrm>
          <a:prstGeom prst="rect">
            <a:avLst/>
          </a:prstGeom>
          <a:noFill/>
          <a:ln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CasellaDiTesto 31"/>
          <p:cNvSpPr txBox="1"/>
          <p:nvPr/>
        </p:nvSpPr>
        <p:spPr>
          <a:xfrm>
            <a:off x="5964975" y="2607645"/>
            <a:ext cx="2579138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200" b="1"/>
              <a:t>STEEL BLIZZARD</a:t>
            </a:r>
          </a:p>
        </p:txBody>
      </p:sp>
      <p:sp>
        <p:nvSpPr>
          <p:cNvPr id="33" name="CasellaDiTesto 32"/>
          <p:cNvSpPr txBox="1"/>
          <p:nvPr/>
        </p:nvSpPr>
        <p:spPr>
          <a:xfrm>
            <a:off x="1259632" y="1866441"/>
            <a:ext cx="1440160" cy="2462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700" b="1"/>
              <a:t>BASIC SKI COURSE (BAJ</a:t>
            </a:r>
            <a:r>
              <a:rPr lang="it-IT" sz="1000" b="1"/>
              <a:t>)</a:t>
            </a:r>
          </a:p>
        </p:txBody>
      </p:sp>
      <p:sp>
        <p:nvSpPr>
          <p:cNvPr id="35" name="CasellaDiTesto 34"/>
          <p:cNvSpPr txBox="1"/>
          <p:nvPr/>
        </p:nvSpPr>
        <p:spPr>
          <a:xfrm>
            <a:off x="1635980" y="2216881"/>
            <a:ext cx="1440160" cy="2000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700" b="1"/>
              <a:t>BASIC SKI COURSE (TAU)</a:t>
            </a:r>
            <a:endParaRPr lang="it-IT" sz="1000" b="1"/>
          </a:p>
        </p:txBody>
      </p:sp>
    </p:spTree>
    <p:extLst>
      <p:ext uri="{BB962C8B-B14F-4D97-AF65-F5344CB8AC3E}">
        <p14:creationId xmlns:p14="http://schemas.microsoft.com/office/powerpoint/2010/main" val="7832705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1 14">
            <a:extLst>
              <a:ext uri="{FF2B5EF4-FFF2-40B4-BE49-F238E27FC236}">
                <a16:creationId xmlns:a16="http://schemas.microsoft.com/office/drawing/2014/main" id="{3F03212A-8363-4597-A940-94FDD7D81ED4}"/>
              </a:ext>
            </a:extLst>
          </p:cNvPr>
          <p:cNvCxnSpPr>
            <a:cxnSpLocks/>
          </p:cNvCxnSpPr>
          <p:nvPr/>
        </p:nvCxnSpPr>
        <p:spPr>
          <a:xfrm>
            <a:off x="0" y="795433"/>
            <a:ext cx="9144000" cy="0"/>
          </a:xfrm>
          <a:prstGeom prst="line">
            <a:avLst/>
          </a:prstGeom>
          <a:ln w="31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itolo 14">
            <a:extLst>
              <a:ext uri="{FF2B5EF4-FFF2-40B4-BE49-F238E27FC236}">
                <a16:creationId xmlns:a16="http://schemas.microsoft.com/office/drawing/2014/main" id="{3F1275A7-200F-46A4-9231-0D6604EDA3EA}"/>
              </a:ext>
            </a:extLst>
          </p:cNvPr>
          <p:cNvSpPr txBox="1">
            <a:spLocks/>
          </p:cNvSpPr>
          <p:nvPr/>
        </p:nvSpPr>
        <p:spPr>
          <a:xfrm>
            <a:off x="457200" y="-20538"/>
            <a:ext cx="8228520" cy="8580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C3231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 defTabSz="914400"/>
            <a:endParaRPr lang="it-IT" sz="24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 defTabSz="914400"/>
            <a:r>
              <a:rPr lang="it-IT" sz="2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ADDITIONAL INFROMATION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457200" y="1131590"/>
            <a:ext cx="814724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GB"/>
              <a:t>Participation of partner and Allied countries in 2023-2024 is allowed both to tactical exercise (Steel Blizzard) and competitions (Ice Challenge – Ice Patrol)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GB"/>
              <a:t>High physical fitness and basic skills in Mountain Warfare are required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GB"/>
              <a:t>Accommodation and meals in military facilities (details to be defined)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52898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news.comalp.esercito.difesa.it/servizifotografici/2367_Esercitazione%20%20Vertigo-cinque%20torri%2013-23_09_20_21/slides/Esercitazione_Vertigo_103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643758"/>
            <a:ext cx="2376264" cy="1587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olo 14">
            <a:extLst>
              <a:ext uri="{FF2B5EF4-FFF2-40B4-BE49-F238E27FC236}">
                <a16:creationId xmlns:a16="http://schemas.microsoft.com/office/drawing/2014/main" id="{3F1275A7-200F-46A4-9231-0D6604EDA3EA}"/>
              </a:ext>
            </a:extLst>
          </p:cNvPr>
          <p:cNvSpPr txBox="1">
            <a:spLocks/>
          </p:cNvSpPr>
          <p:nvPr/>
        </p:nvSpPr>
        <p:spPr>
          <a:xfrm>
            <a:off x="395536" y="1347614"/>
            <a:ext cx="8373812" cy="86409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C3231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>
              <a:lnSpc>
                <a:spcPct val="170000"/>
              </a:lnSpc>
            </a:pPr>
            <a:r>
              <a:rPr lang="it-IT" sz="3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ALPINE STAR 22</a:t>
            </a:r>
          </a:p>
        </p:txBody>
      </p:sp>
      <p:cxnSp>
        <p:nvCxnSpPr>
          <p:cNvPr id="11" name="Connettore 1 10"/>
          <p:cNvCxnSpPr/>
          <p:nvPr/>
        </p:nvCxnSpPr>
        <p:spPr>
          <a:xfrm>
            <a:off x="2267744" y="2211710"/>
            <a:ext cx="43204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http://news.comalp.esercito.difesa.it/servizifotografici/2367_Esercitazione%20%20Vertigo-cinque%20torri%2013-23_09_20_21/slides/Esercitazione_Vertigo_12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643757"/>
            <a:ext cx="2383234" cy="1587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news.comalp.esercito.difesa.it/servizifotografici/2367_Esercitazione%20%20Vertigo-cinque%20torri%2013-23_09_20_21/slides/Esercitazione_Vertigo_15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643758"/>
            <a:ext cx="2383235" cy="1587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E21053AF-D4D3-664F-9AEA-AADA3AD612E9}"/>
              </a:ext>
            </a:extLst>
          </p:cNvPr>
          <p:cNvSpPr txBox="1"/>
          <p:nvPr/>
        </p:nvSpPr>
        <p:spPr>
          <a:xfrm>
            <a:off x="3995936" y="4636907"/>
            <a:ext cx="3960440" cy="22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200" dirty="0"/>
              <a:t>OF-4 Carmelo PEZZINO</a:t>
            </a:r>
          </a:p>
        </p:txBody>
      </p:sp>
    </p:spTree>
    <p:extLst>
      <p:ext uri="{BB962C8B-B14F-4D97-AF65-F5344CB8AC3E}">
        <p14:creationId xmlns:p14="http://schemas.microsoft.com/office/powerpoint/2010/main" val="2114669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Connettore 1 14">
            <a:extLst>
              <a:ext uri="{FF2B5EF4-FFF2-40B4-BE49-F238E27FC236}">
                <a16:creationId xmlns:a16="http://schemas.microsoft.com/office/drawing/2014/main" id="{3F03212A-8363-4597-A940-94FDD7D81ED4}"/>
              </a:ext>
            </a:extLst>
          </p:cNvPr>
          <p:cNvCxnSpPr>
            <a:cxnSpLocks/>
          </p:cNvCxnSpPr>
          <p:nvPr/>
        </p:nvCxnSpPr>
        <p:spPr>
          <a:xfrm>
            <a:off x="0" y="795433"/>
            <a:ext cx="9144000" cy="0"/>
          </a:xfrm>
          <a:prstGeom prst="line">
            <a:avLst/>
          </a:prstGeom>
          <a:ln w="31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ttangolo 2"/>
          <p:cNvSpPr/>
          <p:nvPr/>
        </p:nvSpPr>
        <p:spPr>
          <a:xfrm>
            <a:off x="251520" y="873531"/>
            <a:ext cx="7885384" cy="3841313"/>
          </a:xfrm>
          <a:prstGeom prst="rect">
            <a:avLst/>
          </a:prstGeom>
          <a:gradFill>
            <a:gsLst>
              <a:gs pos="0">
                <a:srgbClr val="E6DCAC">
                  <a:alpha val="0"/>
                </a:srgbClr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Titolo 1">
            <a:extLst>
              <a:ext uri="{FF2B5EF4-FFF2-40B4-BE49-F238E27FC236}">
                <a16:creationId xmlns:a16="http://schemas.microsoft.com/office/drawing/2014/main" id="{7F73AA30-9C1D-4EDE-B8E6-8B9647BFE9CF}"/>
              </a:ext>
            </a:extLst>
          </p:cNvPr>
          <p:cNvSpPr txBox="1">
            <a:spLocks/>
          </p:cNvSpPr>
          <p:nvPr/>
        </p:nvSpPr>
        <p:spPr>
          <a:xfrm>
            <a:off x="1151620" y="384312"/>
            <a:ext cx="6840760" cy="482948"/>
          </a:xfrm>
          <a:prstGeom prst="rect">
            <a:avLst/>
          </a:prstGeom>
        </p:spPr>
        <p:txBody>
          <a:bodyPr lIns="121917" tIns="60958" rIns="121917" bIns="60958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pitchFamily="34" charset="0"/>
              </a:defRPr>
            </a:lvl5pPr>
            <a:lvl6pPr marL="342892"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pitchFamily="34" charset="0"/>
              </a:defRPr>
            </a:lvl6pPr>
            <a:lvl7pPr marL="685783"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pitchFamily="34" charset="0"/>
              </a:defRPr>
            </a:lvl7pPr>
            <a:lvl8pPr marL="1028675"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pitchFamily="34" charset="0"/>
              </a:defRPr>
            </a:lvl8pPr>
            <a:lvl9pPr marL="1371566"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defTabSz="1219170">
              <a:defRPr/>
            </a:pPr>
            <a:r>
              <a:rPr lang="it-IT" altLang="it-IT" sz="2400" b="1" kern="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EXERCISE </a:t>
            </a:r>
            <a:r>
              <a:rPr lang="it-IT" sz="2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STRUCTURE</a:t>
            </a:r>
            <a:endParaRPr lang="it-IT" altLang="it-IT" sz="2000" b="1" kern="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2267744" y="1299990"/>
            <a:ext cx="2304256" cy="1368152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2279619" y="1420993"/>
            <a:ext cx="23042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EXTREME PATROL</a:t>
            </a:r>
          </a:p>
          <a:p>
            <a:pPr algn="ctr"/>
            <a:r>
              <a:rPr lang="en-GB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(competition)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182174" y="4699274"/>
            <a:ext cx="24482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b="1" dirty="0"/>
              <a:t>STX = situation training </a:t>
            </a:r>
            <a:r>
              <a:rPr lang="it-IT" sz="1100" b="1" dirty="0" err="1"/>
              <a:t>exercise</a:t>
            </a:r>
            <a:endParaRPr lang="it-IT" sz="1100" b="1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2654196" y="4683458"/>
            <a:ext cx="20882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b="1" dirty="0"/>
              <a:t>FTX = </a:t>
            </a:r>
            <a:r>
              <a:rPr lang="it-IT" sz="1100" b="1" dirty="0" err="1"/>
              <a:t>field</a:t>
            </a:r>
            <a:r>
              <a:rPr lang="it-IT" sz="1100" b="1" dirty="0"/>
              <a:t> training </a:t>
            </a:r>
            <a:r>
              <a:rPr lang="it-IT" sz="1100" b="1" dirty="0" err="1"/>
              <a:t>exercise</a:t>
            </a:r>
            <a:endParaRPr lang="it-IT" sz="1100" b="1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323528" y="832054"/>
            <a:ext cx="5832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 ALPINE STRAR</a:t>
            </a:r>
          </a:p>
        </p:txBody>
      </p:sp>
      <p:sp>
        <p:nvSpPr>
          <p:cNvPr id="16" name="Rettangolo 15"/>
          <p:cNvSpPr/>
          <p:nvPr/>
        </p:nvSpPr>
        <p:spPr>
          <a:xfrm>
            <a:off x="4614053" y="1299990"/>
            <a:ext cx="2363484" cy="1368152"/>
          </a:xfrm>
          <a:prstGeom prst="rect">
            <a:avLst/>
          </a:prstGeom>
          <a:solidFill>
            <a:srgbClr val="0737A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CasellaDiTesto 16"/>
          <p:cNvSpPr txBox="1"/>
          <p:nvPr/>
        </p:nvSpPr>
        <p:spPr>
          <a:xfrm>
            <a:off x="4578618" y="1529730"/>
            <a:ext cx="238378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EXTREME CHALLENGE</a:t>
            </a:r>
          </a:p>
          <a:p>
            <a:pPr algn="ctr"/>
            <a:r>
              <a:rPr lang="en-GB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(competition)</a:t>
            </a:r>
          </a:p>
          <a:p>
            <a:pPr algn="ctr"/>
            <a:r>
              <a:rPr lang="it-IT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7" name="Rettangolo 6"/>
          <p:cNvSpPr/>
          <p:nvPr/>
        </p:nvSpPr>
        <p:spPr>
          <a:xfrm>
            <a:off x="2296928" y="2752407"/>
            <a:ext cx="4644983" cy="1372974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CasellaDiTesto 18"/>
          <p:cNvSpPr txBox="1"/>
          <p:nvPr/>
        </p:nvSpPr>
        <p:spPr>
          <a:xfrm>
            <a:off x="3203850" y="2794188"/>
            <a:ext cx="2808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STEEL BLIZZARD</a:t>
            </a:r>
          </a:p>
        </p:txBody>
      </p:sp>
      <p:sp>
        <p:nvSpPr>
          <p:cNvPr id="33" name="CasellaDiTesto 32"/>
          <p:cNvSpPr txBox="1"/>
          <p:nvPr/>
        </p:nvSpPr>
        <p:spPr>
          <a:xfrm>
            <a:off x="4618382" y="3342644"/>
            <a:ext cx="23042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VERTIGO</a:t>
            </a:r>
          </a:p>
          <a:p>
            <a:pPr algn="ctr"/>
            <a:r>
              <a:rPr lang="it-IT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(STX)</a:t>
            </a:r>
          </a:p>
        </p:txBody>
      </p:sp>
      <p:sp>
        <p:nvSpPr>
          <p:cNvPr id="32" name="CasellaDiTesto 31"/>
          <p:cNvSpPr txBox="1"/>
          <p:nvPr/>
        </p:nvSpPr>
        <p:spPr>
          <a:xfrm>
            <a:off x="2305528" y="3343873"/>
            <a:ext cx="24369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SUMMER RESOLVE</a:t>
            </a:r>
          </a:p>
          <a:p>
            <a:pPr algn="ctr"/>
            <a:r>
              <a:rPr lang="it-IT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(FTX)</a:t>
            </a:r>
          </a:p>
        </p:txBody>
      </p:sp>
      <p:grpSp>
        <p:nvGrpSpPr>
          <p:cNvPr id="18" name="Gruppo 17"/>
          <p:cNvGrpSpPr/>
          <p:nvPr/>
        </p:nvGrpSpPr>
        <p:grpSpPr>
          <a:xfrm>
            <a:off x="8160654" y="699542"/>
            <a:ext cx="971600" cy="4320479"/>
            <a:chOff x="8172400" y="699542"/>
            <a:chExt cx="971600" cy="4320479"/>
          </a:xfrm>
          <a:solidFill>
            <a:srgbClr val="00B0F0">
              <a:alpha val="65882"/>
            </a:srgbClr>
          </a:solidFill>
        </p:grpSpPr>
        <p:sp>
          <p:nvSpPr>
            <p:cNvPr id="20" name="Rettangolo 19"/>
            <p:cNvSpPr/>
            <p:nvPr/>
          </p:nvSpPr>
          <p:spPr>
            <a:xfrm>
              <a:off x="8172400" y="809625"/>
              <a:ext cx="971600" cy="408622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1" name="CasellaDiTesto 20"/>
            <p:cNvSpPr txBox="1"/>
            <p:nvPr/>
          </p:nvSpPr>
          <p:spPr>
            <a:xfrm rot="16200000">
              <a:off x="6481083" y="2675116"/>
              <a:ext cx="4320479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it-IT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ALPINE STAR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948446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0" y="800100"/>
            <a:ext cx="9144000" cy="4095775"/>
          </a:xfrm>
          <a:prstGeom prst="rect">
            <a:avLst/>
          </a:prstGeom>
          <a:solidFill>
            <a:schemeClr val="accent5">
              <a:lumMod val="50000"/>
              <a:lumOff val="50000"/>
              <a:alpha val="84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Titolo 14">
            <a:extLst>
              <a:ext uri="{FF2B5EF4-FFF2-40B4-BE49-F238E27FC236}">
                <a16:creationId xmlns:a16="http://schemas.microsoft.com/office/drawing/2014/main" id="{3F1275A7-200F-46A4-9231-0D6604EDA3EA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374652" y="123478"/>
            <a:ext cx="8373812" cy="720080"/>
          </a:xfrm>
          <a:prstGeom prst="rect">
            <a:avLst/>
          </a:prstGeom>
        </p:spPr>
        <p:txBody>
          <a:bodyPr/>
          <a:lstStyle/>
          <a:p>
            <a:pPr algn="ctr"/>
            <a:br>
              <a:rPr lang="it-IT" sz="20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it-IT" sz="20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EXTREME PATROL</a:t>
            </a:r>
            <a:endParaRPr lang="it-IT" sz="2000" i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7" name="Connettore 1 14">
            <a:extLst>
              <a:ext uri="{FF2B5EF4-FFF2-40B4-BE49-F238E27FC236}">
                <a16:creationId xmlns:a16="http://schemas.microsoft.com/office/drawing/2014/main" id="{3F03212A-8363-4597-A940-94FDD7D81ED4}"/>
              </a:ext>
            </a:extLst>
          </p:cNvPr>
          <p:cNvCxnSpPr>
            <a:cxnSpLocks/>
          </p:cNvCxnSpPr>
          <p:nvPr/>
        </p:nvCxnSpPr>
        <p:spPr>
          <a:xfrm>
            <a:off x="0" y="795433"/>
            <a:ext cx="9144000" cy="0"/>
          </a:xfrm>
          <a:prstGeom prst="line">
            <a:avLst/>
          </a:prstGeom>
          <a:ln w="31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Connettore 1 14">
            <a:extLst>
              <a:ext uri="{FF2B5EF4-FFF2-40B4-BE49-F238E27FC236}">
                <a16:creationId xmlns:a16="http://schemas.microsoft.com/office/drawing/2014/main" id="{3F03212A-8363-4597-A940-94FDD7D81ED4}"/>
              </a:ext>
            </a:extLst>
          </p:cNvPr>
          <p:cNvCxnSpPr>
            <a:cxnSpLocks/>
          </p:cNvCxnSpPr>
          <p:nvPr/>
        </p:nvCxnSpPr>
        <p:spPr>
          <a:xfrm>
            <a:off x="0" y="795433"/>
            <a:ext cx="9144000" cy="0"/>
          </a:xfrm>
          <a:prstGeom prst="line">
            <a:avLst/>
          </a:prstGeom>
          <a:ln w="31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Pentagono 1"/>
          <p:cNvSpPr/>
          <p:nvPr/>
        </p:nvSpPr>
        <p:spPr>
          <a:xfrm>
            <a:off x="0" y="795433"/>
            <a:ext cx="3275856" cy="4080573"/>
          </a:xfrm>
          <a:prstGeom prst="homePlat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CasellaDiTesto 28"/>
          <p:cNvSpPr txBox="1"/>
          <p:nvPr/>
        </p:nvSpPr>
        <p:spPr>
          <a:xfrm rot="18548090">
            <a:off x="600701" y="3599471"/>
            <a:ext cx="3318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EXTREME PATROL</a:t>
            </a:r>
          </a:p>
        </p:txBody>
      </p:sp>
      <p:sp>
        <p:nvSpPr>
          <p:cNvPr id="3" name="Figura a mano libera 2"/>
          <p:cNvSpPr/>
          <p:nvPr/>
        </p:nvSpPr>
        <p:spPr>
          <a:xfrm>
            <a:off x="1628775" y="800100"/>
            <a:ext cx="1657350" cy="4086225"/>
          </a:xfrm>
          <a:custGeom>
            <a:avLst/>
            <a:gdLst>
              <a:gd name="connsiteX0" fmla="*/ 19050 w 1657350"/>
              <a:gd name="connsiteY0" fmla="*/ 0 h 4086225"/>
              <a:gd name="connsiteX1" fmla="*/ 1657350 w 1657350"/>
              <a:gd name="connsiteY1" fmla="*/ 2066925 h 4086225"/>
              <a:gd name="connsiteX2" fmla="*/ 0 w 1657350"/>
              <a:gd name="connsiteY2" fmla="*/ 4086225 h 4086225"/>
              <a:gd name="connsiteX3" fmla="*/ 28575 w 1657350"/>
              <a:gd name="connsiteY3" fmla="*/ 4086225 h 4086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57350" h="4086225">
                <a:moveTo>
                  <a:pt x="19050" y="0"/>
                </a:moveTo>
                <a:lnTo>
                  <a:pt x="1657350" y="2066925"/>
                </a:lnTo>
                <a:lnTo>
                  <a:pt x="0" y="4086225"/>
                </a:lnTo>
                <a:lnTo>
                  <a:pt x="28575" y="4086225"/>
                </a:ln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Rettangolo 19"/>
          <p:cNvSpPr/>
          <p:nvPr/>
        </p:nvSpPr>
        <p:spPr>
          <a:xfrm>
            <a:off x="3275856" y="982052"/>
            <a:ext cx="4824536" cy="39241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809625" algn="just"/>
            <a:r>
              <a:rPr lang="en-GB" sz="900">
                <a:solidFill>
                  <a:schemeClr val="bg1"/>
                </a:solidFill>
              </a:rPr>
              <a:t> </a:t>
            </a:r>
            <a:endParaRPr lang="en-GB" sz="600">
              <a:solidFill>
                <a:schemeClr val="bg1"/>
              </a:solidFill>
            </a:endParaRPr>
          </a:p>
          <a:p>
            <a:pPr marL="285750" lvl="0" indent="-285750" algn="just">
              <a:buFont typeface="Wingdings" pitchFamily="2" charset="2"/>
              <a:buChar char="§"/>
            </a:pPr>
            <a:r>
              <a:rPr lang="en-GB" sz="1600" b="1">
                <a:solidFill>
                  <a:schemeClr val="bg1"/>
                </a:solidFill>
              </a:rPr>
              <a:t>AIM: </a:t>
            </a:r>
            <a:r>
              <a:rPr lang="en-GB" sz="1600">
                <a:solidFill>
                  <a:schemeClr val="bg1"/>
                </a:solidFill>
              </a:rPr>
              <a:t>verify capability to conduct combat patrol in a mountainous environment (Mountain Warfare) </a:t>
            </a:r>
          </a:p>
          <a:p>
            <a:pPr marL="285750" lvl="0" indent="-285750" algn="just">
              <a:buFont typeface="Wingdings" pitchFamily="2" charset="2"/>
              <a:buChar char="§"/>
            </a:pPr>
            <a:r>
              <a:rPr lang="en-GB" sz="1600" b="1">
                <a:solidFill>
                  <a:schemeClr val="bg1"/>
                </a:solidFill>
              </a:rPr>
              <a:t>LOCATION</a:t>
            </a:r>
            <a:r>
              <a:rPr lang="en-GB" sz="1600">
                <a:solidFill>
                  <a:schemeClr val="bg1"/>
                </a:solidFill>
              </a:rPr>
              <a:t>: </a:t>
            </a:r>
            <a:r>
              <a:rPr lang="en-GB" sz="1600" err="1">
                <a:solidFill>
                  <a:schemeClr val="bg1"/>
                </a:solidFill>
              </a:rPr>
              <a:t>Renon</a:t>
            </a:r>
            <a:r>
              <a:rPr lang="en-GB" sz="1600">
                <a:solidFill>
                  <a:schemeClr val="bg1"/>
                </a:solidFill>
              </a:rPr>
              <a:t>, Bolzano.</a:t>
            </a:r>
          </a:p>
          <a:p>
            <a:pPr marL="285750" lvl="0" indent="-285750" algn="just">
              <a:buFont typeface="Wingdings" pitchFamily="2" charset="2"/>
              <a:buChar char="§"/>
            </a:pPr>
            <a:r>
              <a:rPr lang="en-GB" sz="1600" b="1">
                <a:solidFill>
                  <a:schemeClr val="bg1"/>
                </a:solidFill>
              </a:rPr>
              <a:t>PERIOD: </a:t>
            </a:r>
            <a:r>
              <a:rPr lang="en-GB" sz="1600">
                <a:solidFill>
                  <a:schemeClr val="bg1"/>
                </a:solidFill>
              </a:rPr>
              <a:t>20-22 </a:t>
            </a:r>
            <a:r>
              <a:rPr lang="en-GB" sz="1600" err="1">
                <a:solidFill>
                  <a:schemeClr val="bg1"/>
                </a:solidFill>
              </a:rPr>
              <a:t>sep.</a:t>
            </a:r>
            <a:endParaRPr lang="en-GB" sz="1600">
              <a:solidFill>
                <a:schemeClr val="bg1"/>
              </a:solidFill>
            </a:endParaRPr>
          </a:p>
          <a:p>
            <a:pPr marL="285750" lvl="0" indent="-285750" algn="just">
              <a:buFont typeface="Wingdings" pitchFamily="2" charset="2"/>
              <a:buChar char="§"/>
            </a:pPr>
            <a:r>
              <a:rPr lang="en-GB" sz="1600" b="1">
                <a:solidFill>
                  <a:schemeClr val="bg1"/>
                </a:solidFill>
              </a:rPr>
              <a:t>TYPE</a:t>
            </a:r>
            <a:r>
              <a:rPr lang="en-GB" sz="1600">
                <a:solidFill>
                  <a:schemeClr val="bg1"/>
                </a:solidFill>
              </a:rPr>
              <a:t>: STX in the form of a «</a:t>
            </a:r>
            <a:r>
              <a:rPr lang="en-GB" sz="1600" i="1">
                <a:solidFill>
                  <a:schemeClr val="bg1"/>
                </a:solidFill>
              </a:rPr>
              <a:t>lane training</a:t>
            </a:r>
            <a:r>
              <a:rPr lang="en-GB" sz="1600">
                <a:solidFill>
                  <a:schemeClr val="bg1"/>
                </a:solidFill>
              </a:rPr>
              <a:t>» with obstacles and exercises</a:t>
            </a:r>
          </a:p>
          <a:p>
            <a:pPr marL="285750" lvl="0" indent="-285750" algn="just">
              <a:buFont typeface="Wingdings" pitchFamily="2" charset="2"/>
              <a:buChar char="§"/>
            </a:pPr>
            <a:r>
              <a:rPr lang="en-GB" sz="1600" b="1">
                <a:solidFill>
                  <a:schemeClr val="bg1"/>
                </a:solidFill>
              </a:rPr>
              <a:t>PTA</a:t>
            </a:r>
            <a:r>
              <a:rPr lang="en-GB" sz="1600">
                <a:solidFill>
                  <a:schemeClr val="bg1"/>
                </a:solidFill>
              </a:rPr>
              <a:t>: Patrol (8 personnel) per each IT Mountain Troops Combat/Combat Support Bn. (NO Combat Service Support units)</a:t>
            </a:r>
          </a:p>
          <a:p>
            <a:pPr lvl="0" algn="just"/>
            <a:endParaRPr lang="en-GB" sz="1600">
              <a:solidFill>
                <a:schemeClr val="bg1"/>
              </a:solidFill>
            </a:endParaRPr>
          </a:p>
          <a:p>
            <a:pPr marL="285750" lvl="0" indent="-285750" algn="just">
              <a:buFont typeface="Wingdings" pitchFamily="2" charset="2"/>
              <a:buChar char="§"/>
            </a:pPr>
            <a:r>
              <a:rPr lang="en-GB" sz="1600">
                <a:solidFill>
                  <a:schemeClr val="bg1"/>
                </a:solidFill>
              </a:rPr>
              <a:t>OSE: IT Mountain Troops HQ</a:t>
            </a:r>
          </a:p>
          <a:p>
            <a:pPr marL="285750" lvl="0" indent="-285750" algn="just">
              <a:buFont typeface="Wingdings" pitchFamily="2" charset="2"/>
              <a:buChar char="§"/>
            </a:pPr>
            <a:r>
              <a:rPr lang="en-GB" sz="1600">
                <a:solidFill>
                  <a:schemeClr val="bg1"/>
                </a:solidFill>
              </a:rPr>
              <a:t>OCE: IT Mountain Troops Training </a:t>
            </a:r>
            <a:r>
              <a:rPr lang="en-GB" sz="1600" err="1">
                <a:solidFill>
                  <a:schemeClr val="bg1"/>
                </a:solidFill>
              </a:rPr>
              <a:t>Center</a:t>
            </a:r>
            <a:endParaRPr lang="en-GB" sz="1600">
              <a:solidFill>
                <a:schemeClr val="bg1"/>
              </a:solidFill>
            </a:endParaRPr>
          </a:p>
          <a:p>
            <a:pPr marL="285750" lvl="0" indent="-285750" algn="just">
              <a:buFont typeface="Wingdings" pitchFamily="2" charset="2"/>
              <a:buChar char="§"/>
            </a:pPr>
            <a:r>
              <a:rPr lang="en-GB" sz="1600">
                <a:solidFill>
                  <a:schemeClr val="bg1"/>
                </a:solidFill>
              </a:rPr>
              <a:t>ODE: 6° </a:t>
            </a:r>
            <a:r>
              <a:rPr lang="en-GB" sz="1600" err="1">
                <a:solidFill>
                  <a:schemeClr val="bg1"/>
                </a:solidFill>
              </a:rPr>
              <a:t>Alpini</a:t>
            </a:r>
            <a:r>
              <a:rPr lang="en-GB" sz="1600">
                <a:solidFill>
                  <a:schemeClr val="bg1"/>
                </a:solidFill>
              </a:rPr>
              <a:t> Bn.</a:t>
            </a:r>
          </a:p>
          <a:p>
            <a:pPr algn="just"/>
            <a:endParaRPr lang="en-GB" sz="1600">
              <a:solidFill>
                <a:schemeClr val="bg1"/>
              </a:solidFill>
            </a:endParaRPr>
          </a:p>
        </p:txBody>
      </p:sp>
      <p:grpSp>
        <p:nvGrpSpPr>
          <p:cNvPr id="11" name="Gruppo 10"/>
          <p:cNvGrpSpPr/>
          <p:nvPr/>
        </p:nvGrpSpPr>
        <p:grpSpPr>
          <a:xfrm>
            <a:off x="8172400" y="809625"/>
            <a:ext cx="971600" cy="4086225"/>
            <a:chOff x="8172400" y="809625"/>
            <a:chExt cx="971600" cy="4086225"/>
          </a:xfrm>
        </p:grpSpPr>
        <p:sp>
          <p:nvSpPr>
            <p:cNvPr id="12" name="Rettangolo 11"/>
            <p:cNvSpPr/>
            <p:nvPr/>
          </p:nvSpPr>
          <p:spPr>
            <a:xfrm>
              <a:off x="8172400" y="809625"/>
              <a:ext cx="971600" cy="4086225"/>
            </a:xfrm>
            <a:prstGeom prst="rect">
              <a:avLst/>
            </a:prstGeom>
            <a:solidFill>
              <a:srgbClr val="FFFF00">
                <a:alpha val="55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3" name="CasellaDiTesto 12"/>
            <p:cNvSpPr txBox="1"/>
            <p:nvPr/>
          </p:nvSpPr>
          <p:spPr>
            <a:xfrm rot="16200000">
              <a:off x="6981879" y="2539878"/>
              <a:ext cx="33188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3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ALPINE STAR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84927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0" y="800100"/>
            <a:ext cx="9144000" cy="4095775"/>
          </a:xfrm>
          <a:prstGeom prst="rect">
            <a:avLst/>
          </a:prstGeom>
          <a:solidFill>
            <a:schemeClr val="accent5">
              <a:lumMod val="50000"/>
              <a:lumOff val="50000"/>
              <a:alpha val="84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Titolo 14">
            <a:extLst>
              <a:ext uri="{FF2B5EF4-FFF2-40B4-BE49-F238E27FC236}">
                <a16:creationId xmlns:a16="http://schemas.microsoft.com/office/drawing/2014/main" id="{3F1275A7-200F-46A4-9231-0D6604EDA3EA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374652" y="123478"/>
            <a:ext cx="8373812" cy="720080"/>
          </a:xfrm>
          <a:prstGeom prst="rect">
            <a:avLst/>
          </a:prstGeom>
        </p:spPr>
        <p:txBody>
          <a:bodyPr/>
          <a:lstStyle/>
          <a:p>
            <a:pPr algn="ctr"/>
            <a:br>
              <a:rPr lang="it-IT" sz="20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it-IT" sz="20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EXTREME CHALLENGE</a:t>
            </a:r>
            <a:endParaRPr lang="it-IT" sz="2000" i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7" name="Connettore 1 14">
            <a:extLst>
              <a:ext uri="{FF2B5EF4-FFF2-40B4-BE49-F238E27FC236}">
                <a16:creationId xmlns:a16="http://schemas.microsoft.com/office/drawing/2014/main" id="{3F03212A-8363-4597-A940-94FDD7D81ED4}"/>
              </a:ext>
            </a:extLst>
          </p:cNvPr>
          <p:cNvCxnSpPr>
            <a:cxnSpLocks/>
          </p:cNvCxnSpPr>
          <p:nvPr/>
        </p:nvCxnSpPr>
        <p:spPr>
          <a:xfrm>
            <a:off x="0" y="795433"/>
            <a:ext cx="9144000" cy="0"/>
          </a:xfrm>
          <a:prstGeom prst="line">
            <a:avLst/>
          </a:prstGeom>
          <a:ln w="31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Connettore 1 14">
            <a:extLst>
              <a:ext uri="{FF2B5EF4-FFF2-40B4-BE49-F238E27FC236}">
                <a16:creationId xmlns:a16="http://schemas.microsoft.com/office/drawing/2014/main" id="{3F03212A-8363-4597-A940-94FDD7D81ED4}"/>
              </a:ext>
            </a:extLst>
          </p:cNvPr>
          <p:cNvCxnSpPr>
            <a:cxnSpLocks/>
          </p:cNvCxnSpPr>
          <p:nvPr/>
        </p:nvCxnSpPr>
        <p:spPr>
          <a:xfrm>
            <a:off x="0" y="795433"/>
            <a:ext cx="9144000" cy="0"/>
          </a:xfrm>
          <a:prstGeom prst="line">
            <a:avLst/>
          </a:prstGeom>
          <a:ln w="31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Pentagono 1"/>
          <p:cNvSpPr/>
          <p:nvPr/>
        </p:nvSpPr>
        <p:spPr>
          <a:xfrm>
            <a:off x="0" y="795433"/>
            <a:ext cx="3275856" cy="4080573"/>
          </a:xfrm>
          <a:prstGeom prst="homePlat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CasellaDiTesto 28"/>
          <p:cNvSpPr txBox="1"/>
          <p:nvPr/>
        </p:nvSpPr>
        <p:spPr>
          <a:xfrm rot="18548090">
            <a:off x="600701" y="3599471"/>
            <a:ext cx="3318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EXTREME CHALLENGE</a:t>
            </a:r>
          </a:p>
        </p:txBody>
      </p:sp>
      <p:sp>
        <p:nvSpPr>
          <p:cNvPr id="3" name="Figura a mano libera 2"/>
          <p:cNvSpPr/>
          <p:nvPr/>
        </p:nvSpPr>
        <p:spPr>
          <a:xfrm>
            <a:off x="1628775" y="800100"/>
            <a:ext cx="1657350" cy="4086225"/>
          </a:xfrm>
          <a:custGeom>
            <a:avLst/>
            <a:gdLst>
              <a:gd name="connsiteX0" fmla="*/ 19050 w 1657350"/>
              <a:gd name="connsiteY0" fmla="*/ 0 h 4086225"/>
              <a:gd name="connsiteX1" fmla="*/ 1657350 w 1657350"/>
              <a:gd name="connsiteY1" fmla="*/ 2066925 h 4086225"/>
              <a:gd name="connsiteX2" fmla="*/ 0 w 1657350"/>
              <a:gd name="connsiteY2" fmla="*/ 4086225 h 4086225"/>
              <a:gd name="connsiteX3" fmla="*/ 28575 w 1657350"/>
              <a:gd name="connsiteY3" fmla="*/ 4086225 h 4086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57350" h="4086225">
                <a:moveTo>
                  <a:pt x="19050" y="0"/>
                </a:moveTo>
                <a:lnTo>
                  <a:pt x="1657350" y="2066925"/>
                </a:lnTo>
                <a:lnTo>
                  <a:pt x="0" y="4086225"/>
                </a:lnTo>
                <a:lnTo>
                  <a:pt x="28575" y="4086225"/>
                </a:lnTo>
              </a:path>
            </a:pathLst>
          </a:cu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Rettangolo 19"/>
          <p:cNvSpPr/>
          <p:nvPr/>
        </p:nvSpPr>
        <p:spPr>
          <a:xfrm>
            <a:off x="3347864" y="987574"/>
            <a:ext cx="467025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endParaRPr lang="en-GB" sz="1600">
              <a:solidFill>
                <a:schemeClr val="bg1"/>
              </a:solidFill>
            </a:endParaRPr>
          </a:p>
          <a:p>
            <a:pPr marL="285750" lvl="0" indent="-285750" algn="just">
              <a:buFont typeface="Wingdings" pitchFamily="2" charset="2"/>
              <a:buChar char="§"/>
            </a:pPr>
            <a:r>
              <a:rPr lang="en-GB" sz="1600" b="1">
                <a:solidFill>
                  <a:schemeClr val="bg1"/>
                </a:solidFill>
              </a:rPr>
              <a:t>AIM</a:t>
            </a:r>
            <a:r>
              <a:rPr lang="en-GB" sz="1600">
                <a:solidFill>
                  <a:schemeClr val="bg1"/>
                </a:solidFill>
              </a:rPr>
              <a:t>: verify personnel capability to move through a complex mountainous terrain including a «Spartan Race»-like path.</a:t>
            </a:r>
          </a:p>
          <a:p>
            <a:pPr marL="285750" lvl="0" indent="-285750" algn="just">
              <a:buFont typeface="Wingdings" pitchFamily="2" charset="2"/>
              <a:buChar char="§"/>
            </a:pPr>
            <a:r>
              <a:rPr lang="en-GB" sz="1600" b="1">
                <a:solidFill>
                  <a:schemeClr val="bg1"/>
                </a:solidFill>
              </a:rPr>
              <a:t>LOCATION</a:t>
            </a:r>
            <a:r>
              <a:rPr lang="en-GB" sz="1600">
                <a:solidFill>
                  <a:schemeClr val="bg1"/>
                </a:solidFill>
              </a:rPr>
              <a:t>: </a:t>
            </a:r>
            <a:r>
              <a:rPr lang="en-GB" sz="1600" err="1">
                <a:solidFill>
                  <a:schemeClr val="bg1"/>
                </a:solidFill>
              </a:rPr>
              <a:t>Renon</a:t>
            </a:r>
            <a:r>
              <a:rPr lang="en-GB" sz="1600">
                <a:solidFill>
                  <a:schemeClr val="bg1"/>
                </a:solidFill>
              </a:rPr>
              <a:t>, Bolzano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en-GB" sz="1600" b="1">
                <a:solidFill>
                  <a:schemeClr val="bg1"/>
                </a:solidFill>
              </a:rPr>
              <a:t>PERIOD: </a:t>
            </a:r>
            <a:r>
              <a:rPr lang="en-GB" sz="1600">
                <a:solidFill>
                  <a:schemeClr val="bg1"/>
                </a:solidFill>
              </a:rPr>
              <a:t>24 </a:t>
            </a:r>
            <a:r>
              <a:rPr lang="en-GB" sz="1600" err="1">
                <a:solidFill>
                  <a:schemeClr val="bg1"/>
                </a:solidFill>
              </a:rPr>
              <a:t>sep.</a:t>
            </a:r>
            <a:endParaRPr lang="en-GB" sz="1600">
              <a:solidFill>
                <a:schemeClr val="bg1"/>
              </a:solidFill>
            </a:endParaRPr>
          </a:p>
          <a:p>
            <a:pPr marL="285750" lvl="0" indent="-285750" algn="just">
              <a:buFont typeface="Wingdings" pitchFamily="2" charset="2"/>
              <a:buChar char="§"/>
            </a:pPr>
            <a:r>
              <a:rPr lang="en-GB" sz="1600" b="1">
                <a:solidFill>
                  <a:schemeClr val="bg1"/>
                </a:solidFill>
              </a:rPr>
              <a:t>TYPE</a:t>
            </a:r>
            <a:r>
              <a:rPr lang="en-GB" sz="1600">
                <a:solidFill>
                  <a:schemeClr val="bg1"/>
                </a:solidFill>
              </a:rPr>
              <a:t>: competition</a:t>
            </a:r>
          </a:p>
          <a:p>
            <a:pPr marL="285750" lvl="0" indent="-285750" algn="just">
              <a:buFont typeface="Wingdings" pitchFamily="2" charset="2"/>
              <a:buChar char="§"/>
            </a:pPr>
            <a:r>
              <a:rPr lang="en-GB" sz="1600" b="1">
                <a:solidFill>
                  <a:schemeClr val="bg1"/>
                </a:solidFill>
              </a:rPr>
              <a:t>PTA</a:t>
            </a:r>
            <a:r>
              <a:rPr lang="en-GB" sz="1600">
                <a:solidFill>
                  <a:schemeClr val="bg1"/>
                </a:solidFill>
              </a:rPr>
              <a:t>: n.4 personnel per each IT Mountain Troops Bn.</a:t>
            </a:r>
          </a:p>
          <a:p>
            <a:pPr lvl="0" algn="just"/>
            <a:endParaRPr lang="en-GB" sz="1600">
              <a:solidFill>
                <a:schemeClr val="bg1"/>
              </a:solidFill>
            </a:endParaRPr>
          </a:p>
          <a:p>
            <a:pPr marL="285750" lvl="0" indent="-285750" algn="just">
              <a:buFont typeface="Wingdings" pitchFamily="2" charset="2"/>
              <a:buChar char="§"/>
            </a:pPr>
            <a:r>
              <a:rPr lang="en-GB" sz="1600">
                <a:solidFill>
                  <a:schemeClr val="bg1"/>
                </a:solidFill>
              </a:rPr>
              <a:t>OSE: IT Mountain Troops HQ</a:t>
            </a:r>
          </a:p>
          <a:p>
            <a:pPr marL="285750" lvl="0" indent="-285750" algn="just">
              <a:buFont typeface="Wingdings" pitchFamily="2" charset="2"/>
              <a:buChar char="§"/>
            </a:pPr>
            <a:r>
              <a:rPr lang="en-GB" sz="1600">
                <a:solidFill>
                  <a:schemeClr val="bg1"/>
                </a:solidFill>
              </a:rPr>
              <a:t>OCE: IT Mountain Troops Training </a:t>
            </a:r>
            <a:r>
              <a:rPr lang="en-GB" sz="1600" err="1">
                <a:solidFill>
                  <a:schemeClr val="bg1"/>
                </a:solidFill>
              </a:rPr>
              <a:t>Center</a:t>
            </a:r>
            <a:endParaRPr lang="en-GB" sz="1600">
              <a:solidFill>
                <a:schemeClr val="bg1"/>
              </a:solidFill>
            </a:endParaRPr>
          </a:p>
          <a:p>
            <a:pPr marL="285750" lvl="0" indent="-285750" algn="just">
              <a:buFont typeface="Wingdings" pitchFamily="2" charset="2"/>
              <a:buChar char="§"/>
            </a:pPr>
            <a:r>
              <a:rPr lang="en-GB" sz="1600">
                <a:solidFill>
                  <a:schemeClr val="bg1"/>
                </a:solidFill>
              </a:rPr>
              <a:t>ODE: 6° </a:t>
            </a:r>
            <a:r>
              <a:rPr lang="en-GB" sz="1600" err="1">
                <a:solidFill>
                  <a:schemeClr val="bg1"/>
                </a:solidFill>
              </a:rPr>
              <a:t>alpini</a:t>
            </a:r>
            <a:r>
              <a:rPr lang="en-GB" sz="1600">
                <a:solidFill>
                  <a:schemeClr val="bg1"/>
                </a:solidFill>
              </a:rPr>
              <a:t> Bn.</a:t>
            </a:r>
          </a:p>
          <a:p>
            <a:pPr marL="285750" indent="-285750" algn="just">
              <a:buFont typeface="Wingdings" pitchFamily="2" charset="2"/>
              <a:buChar char="§"/>
            </a:pPr>
            <a:endParaRPr lang="en-GB" sz="1600">
              <a:solidFill>
                <a:schemeClr val="bg1"/>
              </a:solidFill>
            </a:endParaRPr>
          </a:p>
        </p:txBody>
      </p:sp>
      <p:grpSp>
        <p:nvGrpSpPr>
          <p:cNvPr id="11" name="Gruppo 10"/>
          <p:cNvGrpSpPr/>
          <p:nvPr/>
        </p:nvGrpSpPr>
        <p:grpSpPr>
          <a:xfrm>
            <a:off x="8172400" y="809625"/>
            <a:ext cx="971600" cy="4086225"/>
            <a:chOff x="8172400" y="809625"/>
            <a:chExt cx="971600" cy="4086225"/>
          </a:xfrm>
        </p:grpSpPr>
        <p:sp>
          <p:nvSpPr>
            <p:cNvPr id="12" name="Rettangolo 11"/>
            <p:cNvSpPr/>
            <p:nvPr/>
          </p:nvSpPr>
          <p:spPr>
            <a:xfrm>
              <a:off x="8172400" y="809625"/>
              <a:ext cx="971600" cy="4086225"/>
            </a:xfrm>
            <a:prstGeom prst="rect">
              <a:avLst/>
            </a:prstGeom>
            <a:solidFill>
              <a:srgbClr val="FFFF00">
                <a:alpha val="55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3" name="CasellaDiTesto 12"/>
            <p:cNvSpPr txBox="1"/>
            <p:nvPr/>
          </p:nvSpPr>
          <p:spPr>
            <a:xfrm rot="16200000">
              <a:off x="6981879" y="2539878"/>
              <a:ext cx="33188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3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ALPINE STAR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21962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0" y="800100"/>
            <a:ext cx="9144000" cy="4095775"/>
          </a:xfrm>
          <a:prstGeom prst="rect">
            <a:avLst/>
          </a:prstGeom>
          <a:solidFill>
            <a:schemeClr val="accent5">
              <a:lumMod val="50000"/>
              <a:lumOff val="50000"/>
              <a:alpha val="84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Titolo 14">
            <a:extLst>
              <a:ext uri="{FF2B5EF4-FFF2-40B4-BE49-F238E27FC236}">
                <a16:creationId xmlns:a16="http://schemas.microsoft.com/office/drawing/2014/main" id="{3F1275A7-200F-46A4-9231-0D6604EDA3EA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374652" y="123478"/>
            <a:ext cx="8373812" cy="720080"/>
          </a:xfrm>
          <a:prstGeom prst="rect">
            <a:avLst/>
          </a:prstGeom>
        </p:spPr>
        <p:txBody>
          <a:bodyPr/>
          <a:lstStyle/>
          <a:p>
            <a:pPr algn="ctr"/>
            <a:br>
              <a:rPr lang="it-IT" sz="20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it-IT" sz="20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SUMMER RESOLVE (FTX)</a:t>
            </a:r>
            <a:endParaRPr lang="it-IT" sz="2000" i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7" name="Connettore 1 14">
            <a:extLst>
              <a:ext uri="{FF2B5EF4-FFF2-40B4-BE49-F238E27FC236}">
                <a16:creationId xmlns:a16="http://schemas.microsoft.com/office/drawing/2014/main" id="{3F03212A-8363-4597-A940-94FDD7D81ED4}"/>
              </a:ext>
            </a:extLst>
          </p:cNvPr>
          <p:cNvCxnSpPr>
            <a:cxnSpLocks/>
          </p:cNvCxnSpPr>
          <p:nvPr/>
        </p:nvCxnSpPr>
        <p:spPr>
          <a:xfrm>
            <a:off x="0" y="795433"/>
            <a:ext cx="9144000" cy="0"/>
          </a:xfrm>
          <a:prstGeom prst="line">
            <a:avLst/>
          </a:prstGeom>
          <a:ln w="31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Connettore 1 14">
            <a:extLst>
              <a:ext uri="{FF2B5EF4-FFF2-40B4-BE49-F238E27FC236}">
                <a16:creationId xmlns:a16="http://schemas.microsoft.com/office/drawing/2014/main" id="{3F03212A-8363-4597-A940-94FDD7D81ED4}"/>
              </a:ext>
            </a:extLst>
          </p:cNvPr>
          <p:cNvCxnSpPr>
            <a:cxnSpLocks/>
          </p:cNvCxnSpPr>
          <p:nvPr/>
        </p:nvCxnSpPr>
        <p:spPr>
          <a:xfrm>
            <a:off x="0" y="915566"/>
            <a:ext cx="9144000" cy="0"/>
          </a:xfrm>
          <a:prstGeom prst="line">
            <a:avLst/>
          </a:prstGeom>
          <a:ln w="31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Pentagono 1"/>
          <p:cNvSpPr/>
          <p:nvPr/>
        </p:nvSpPr>
        <p:spPr>
          <a:xfrm>
            <a:off x="0" y="795433"/>
            <a:ext cx="3275856" cy="4080573"/>
          </a:xfrm>
          <a:prstGeom prst="homePlat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Figura a mano libera 2"/>
          <p:cNvSpPr/>
          <p:nvPr/>
        </p:nvSpPr>
        <p:spPr>
          <a:xfrm>
            <a:off x="1628775" y="800100"/>
            <a:ext cx="1657350" cy="4086225"/>
          </a:xfrm>
          <a:custGeom>
            <a:avLst/>
            <a:gdLst>
              <a:gd name="connsiteX0" fmla="*/ 19050 w 1657350"/>
              <a:gd name="connsiteY0" fmla="*/ 0 h 4086225"/>
              <a:gd name="connsiteX1" fmla="*/ 1657350 w 1657350"/>
              <a:gd name="connsiteY1" fmla="*/ 2066925 h 4086225"/>
              <a:gd name="connsiteX2" fmla="*/ 0 w 1657350"/>
              <a:gd name="connsiteY2" fmla="*/ 4086225 h 4086225"/>
              <a:gd name="connsiteX3" fmla="*/ 28575 w 1657350"/>
              <a:gd name="connsiteY3" fmla="*/ 4086225 h 4086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57350" h="4086225">
                <a:moveTo>
                  <a:pt x="19050" y="0"/>
                </a:moveTo>
                <a:lnTo>
                  <a:pt x="1657350" y="2066925"/>
                </a:lnTo>
                <a:lnTo>
                  <a:pt x="0" y="4086225"/>
                </a:lnTo>
                <a:lnTo>
                  <a:pt x="28575" y="4086225"/>
                </a:lnTo>
              </a:path>
            </a:pathLst>
          </a:custGeom>
          <a:ln>
            <a:solidFill>
              <a:srgbClr val="00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Rettangolo 19"/>
          <p:cNvSpPr/>
          <p:nvPr/>
        </p:nvSpPr>
        <p:spPr>
          <a:xfrm>
            <a:off x="3286124" y="1047963"/>
            <a:ext cx="4886276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Wingdings" pitchFamily="2" charset="2"/>
              <a:buChar char="§"/>
            </a:pPr>
            <a:r>
              <a:rPr lang="it-IT" sz="1400" b="1" dirty="0">
                <a:solidFill>
                  <a:schemeClr val="bg1"/>
                </a:solidFill>
              </a:rPr>
              <a:t>AIM:</a:t>
            </a:r>
            <a:r>
              <a:rPr lang="it-IT" sz="1400" dirty="0">
                <a:solidFill>
                  <a:schemeClr val="bg1"/>
                </a:solidFill>
              </a:rPr>
              <a:t> </a:t>
            </a:r>
            <a:r>
              <a:rPr lang="en-US" sz="1400" dirty="0">
                <a:solidFill>
                  <a:schemeClr val="bg1"/>
                </a:solidFill>
              </a:rPr>
              <a:t>Verify IT Mountain Troops Units/personnel operational readiness and training level in planning and conducting offensive and defensive activities at tactical level in a complex mountainous environment</a:t>
            </a:r>
            <a:endParaRPr lang="it-IT" sz="1400" dirty="0">
              <a:solidFill>
                <a:schemeClr val="bg1"/>
              </a:solidFill>
            </a:endParaRPr>
          </a:p>
          <a:p>
            <a:pPr marL="285750" lvl="0" indent="-285750" algn="just">
              <a:buFont typeface="Wingdings" pitchFamily="2" charset="2"/>
              <a:buChar char="§"/>
            </a:pPr>
            <a:r>
              <a:rPr lang="it-IT" sz="1400" b="1" dirty="0">
                <a:solidFill>
                  <a:schemeClr val="bg1"/>
                </a:solidFill>
              </a:rPr>
              <a:t>LOCATION: </a:t>
            </a:r>
            <a:r>
              <a:rPr lang="it-IT" sz="1400" dirty="0">
                <a:solidFill>
                  <a:schemeClr val="bg1"/>
                </a:solidFill>
              </a:rPr>
              <a:t>Pusteria Valley (</a:t>
            </a:r>
            <a:r>
              <a:rPr lang="it-IT" sz="1400" dirty="0" err="1">
                <a:solidFill>
                  <a:schemeClr val="bg1"/>
                </a:solidFill>
              </a:rPr>
              <a:t>Dolomites</a:t>
            </a:r>
            <a:r>
              <a:rPr lang="it-IT" sz="1400" dirty="0">
                <a:solidFill>
                  <a:schemeClr val="bg1"/>
                </a:solidFill>
              </a:rPr>
              <a:t>, </a:t>
            </a:r>
            <a:r>
              <a:rPr lang="it-IT" sz="1400" dirty="0" err="1">
                <a:solidFill>
                  <a:schemeClr val="bg1"/>
                </a:solidFill>
              </a:rPr>
              <a:t>northeastern</a:t>
            </a:r>
            <a:r>
              <a:rPr lang="it-IT" sz="1400" dirty="0">
                <a:solidFill>
                  <a:schemeClr val="bg1"/>
                </a:solidFill>
              </a:rPr>
              <a:t>  </a:t>
            </a:r>
            <a:r>
              <a:rPr lang="it-IT" sz="1400" dirty="0" err="1">
                <a:solidFill>
                  <a:schemeClr val="bg1"/>
                </a:solidFill>
              </a:rPr>
              <a:t>Italy</a:t>
            </a:r>
            <a:r>
              <a:rPr lang="it-IT" sz="1400" dirty="0">
                <a:solidFill>
                  <a:schemeClr val="bg1"/>
                </a:solidFill>
              </a:rPr>
              <a:t> )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en-GB" sz="1400" b="1" dirty="0">
                <a:solidFill>
                  <a:schemeClr val="bg1"/>
                </a:solidFill>
              </a:rPr>
              <a:t>PERIOD: </a:t>
            </a:r>
            <a:r>
              <a:rPr lang="en-GB" sz="1400" dirty="0">
                <a:solidFill>
                  <a:schemeClr val="bg1"/>
                </a:solidFill>
              </a:rPr>
              <a:t>3-7 Oct.</a:t>
            </a:r>
            <a:endParaRPr lang="it-IT" sz="1400" dirty="0">
              <a:solidFill>
                <a:schemeClr val="bg1"/>
              </a:solidFill>
            </a:endParaRPr>
          </a:p>
          <a:p>
            <a:pPr marL="285750" lvl="0" indent="-285750" algn="just">
              <a:buFont typeface="Wingdings" pitchFamily="2" charset="2"/>
              <a:buChar char="§"/>
            </a:pPr>
            <a:r>
              <a:rPr lang="it-IT" sz="1400" b="1" dirty="0">
                <a:solidFill>
                  <a:schemeClr val="bg1"/>
                </a:solidFill>
              </a:rPr>
              <a:t>TYPE</a:t>
            </a:r>
            <a:r>
              <a:rPr lang="it-IT" sz="1400" dirty="0">
                <a:solidFill>
                  <a:schemeClr val="bg1"/>
                </a:solidFill>
              </a:rPr>
              <a:t>:FTX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it-IT" sz="1400" b="1" dirty="0">
                <a:solidFill>
                  <a:schemeClr val="bg1"/>
                </a:solidFill>
              </a:rPr>
              <a:t>PTA</a:t>
            </a:r>
            <a:r>
              <a:rPr lang="it-IT" sz="1400" dirty="0">
                <a:solidFill>
                  <a:schemeClr val="bg1"/>
                </a:solidFill>
              </a:rPr>
              <a:t>: Mountain </a:t>
            </a:r>
            <a:r>
              <a:rPr lang="it-IT" sz="1400" dirty="0" err="1">
                <a:solidFill>
                  <a:schemeClr val="bg1"/>
                </a:solidFill>
              </a:rPr>
              <a:t>Troops</a:t>
            </a:r>
            <a:r>
              <a:rPr lang="it-IT" sz="1400" dirty="0">
                <a:solidFill>
                  <a:schemeClr val="bg1"/>
                </a:solidFill>
              </a:rPr>
              <a:t> </a:t>
            </a:r>
            <a:r>
              <a:rPr lang="it-IT" sz="1400" dirty="0" err="1">
                <a:solidFill>
                  <a:schemeClr val="bg1"/>
                </a:solidFill>
              </a:rPr>
              <a:t>infantry</a:t>
            </a:r>
            <a:r>
              <a:rPr lang="it-IT" sz="1400" dirty="0">
                <a:solidFill>
                  <a:schemeClr val="bg1"/>
                </a:solidFill>
              </a:rPr>
              <a:t> </a:t>
            </a:r>
            <a:r>
              <a:rPr lang="it-IT" sz="1400" dirty="0" err="1">
                <a:solidFill>
                  <a:schemeClr val="bg1"/>
                </a:solidFill>
              </a:rPr>
              <a:t>Bn-level</a:t>
            </a:r>
            <a:r>
              <a:rPr lang="it-IT" sz="1400" dirty="0">
                <a:solidFill>
                  <a:schemeClr val="bg1"/>
                </a:solidFill>
              </a:rPr>
              <a:t> </a:t>
            </a:r>
            <a:r>
              <a:rPr lang="it-IT" sz="1400" dirty="0" err="1">
                <a:solidFill>
                  <a:schemeClr val="bg1"/>
                </a:solidFill>
              </a:rPr>
              <a:t>unit</a:t>
            </a:r>
            <a:r>
              <a:rPr lang="it-IT" sz="1400" dirty="0">
                <a:solidFill>
                  <a:schemeClr val="bg1"/>
                </a:solidFill>
              </a:rPr>
              <a:t> («Alpini»), 173rd US </a:t>
            </a:r>
            <a:r>
              <a:rPr lang="it-IT" sz="1400" dirty="0" err="1">
                <a:solidFill>
                  <a:schemeClr val="bg1"/>
                </a:solidFill>
              </a:rPr>
              <a:t>Army</a:t>
            </a:r>
            <a:r>
              <a:rPr lang="it-IT" sz="1400" dirty="0">
                <a:solidFill>
                  <a:schemeClr val="bg1"/>
                </a:solidFill>
              </a:rPr>
              <a:t> </a:t>
            </a:r>
            <a:r>
              <a:rPr lang="it-IT" sz="1400" dirty="0" err="1">
                <a:solidFill>
                  <a:schemeClr val="bg1"/>
                </a:solidFill>
              </a:rPr>
              <a:t>Bde</a:t>
            </a:r>
            <a:r>
              <a:rPr lang="it-IT" sz="1400" dirty="0">
                <a:solidFill>
                  <a:schemeClr val="bg1"/>
                </a:solidFill>
              </a:rPr>
              <a:t> </a:t>
            </a:r>
            <a:r>
              <a:rPr lang="it-IT" sz="1400" dirty="0" err="1">
                <a:solidFill>
                  <a:schemeClr val="bg1"/>
                </a:solidFill>
              </a:rPr>
              <a:t>pl</a:t>
            </a:r>
            <a:r>
              <a:rPr lang="it-IT" sz="1400" dirty="0">
                <a:solidFill>
                  <a:schemeClr val="bg1"/>
                </a:solidFill>
              </a:rPr>
              <a:t>. </a:t>
            </a:r>
            <a:r>
              <a:rPr lang="it-IT" sz="1400" dirty="0" err="1">
                <a:solidFill>
                  <a:schemeClr val="bg1"/>
                </a:solidFill>
              </a:rPr>
              <a:t>level</a:t>
            </a:r>
            <a:r>
              <a:rPr lang="it-IT" sz="1400" dirty="0">
                <a:solidFill>
                  <a:schemeClr val="bg1"/>
                </a:solidFill>
              </a:rPr>
              <a:t> </a:t>
            </a:r>
            <a:r>
              <a:rPr lang="it-IT" sz="1400" dirty="0" err="1">
                <a:solidFill>
                  <a:schemeClr val="bg1"/>
                </a:solidFill>
              </a:rPr>
              <a:t>unit</a:t>
            </a:r>
            <a:r>
              <a:rPr lang="it-IT" sz="1400" dirty="0">
                <a:solidFill>
                  <a:schemeClr val="bg1"/>
                </a:solidFill>
              </a:rPr>
              <a:t>, 27th FRA Mountain </a:t>
            </a:r>
            <a:r>
              <a:rPr lang="it-IT" sz="1400" dirty="0" err="1">
                <a:solidFill>
                  <a:schemeClr val="bg1"/>
                </a:solidFill>
              </a:rPr>
              <a:t>Troops</a:t>
            </a:r>
            <a:r>
              <a:rPr lang="it-IT" sz="1400" dirty="0">
                <a:solidFill>
                  <a:schemeClr val="bg1"/>
                </a:solidFill>
              </a:rPr>
              <a:t> </a:t>
            </a:r>
            <a:r>
              <a:rPr lang="it-IT" sz="1400" dirty="0" err="1">
                <a:solidFill>
                  <a:schemeClr val="bg1"/>
                </a:solidFill>
              </a:rPr>
              <a:t>Bde</a:t>
            </a:r>
            <a:r>
              <a:rPr lang="it-IT" sz="1400" dirty="0">
                <a:solidFill>
                  <a:schemeClr val="bg1"/>
                </a:solidFill>
              </a:rPr>
              <a:t> </a:t>
            </a:r>
            <a:r>
              <a:rPr lang="it-IT" sz="1400" dirty="0" err="1">
                <a:solidFill>
                  <a:schemeClr val="bg1"/>
                </a:solidFill>
              </a:rPr>
              <a:t>pl</a:t>
            </a:r>
            <a:r>
              <a:rPr lang="it-IT" sz="1400" dirty="0">
                <a:solidFill>
                  <a:schemeClr val="bg1"/>
                </a:solidFill>
              </a:rPr>
              <a:t>. </a:t>
            </a:r>
            <a:r>
              <a:rPr lang="it-IT" sz="1400" dirty="0" err="1">
                <a:solidFill>
                  <a:schemeClr val="bg1"/>
                </a:solidFill>
              </a:rPr>
              <a:t>level</a:t>
            </a:r>
            <a:r>
              <a:rPr lang="it-IT" sz="1400" dirty="0">
                <a:solidFill>
                  <a:schemeClr val="bg1"/>
                </a:solidFill>
              </a:rPr>
              <a:t> </a:t>
            </a:r>
            <a:r>
              <a:rPr lang="it-IT" sz="1400" dirty="0" err="1">
                <a:solidFill>
                  <a:schemeClr val="bg1"/>
                </a:solidFill>
              </a:rPr>
              <a:t>unit</a:t>
            </a:r>
            <a:r>
              <a:rPr lang="it-IT" sz="1400" dirty="0">
                <a:solidFill>
                  <a:schemeClr val="bg1"/>
                </a:solidFill>
              </a:rPr>
              <a:t>, IT  </a:t>
            </a:r>
            <a:r>
              <a:rPr lang="it-IT" sz="1400" dirty="0" err="1">
                <a:solidFill>
                  <a:schemeClr val="bg1"/>
                </a:solidFill>
              </a:rPr>
              <a:t>Army</a:t>
            </a:r>
            <a:r>
              <a:rPr lang="it-IT" sz="1400" dirty="0">
                <a:solidFill>
                  <a:schemeClr val="bg1"/>
                </a:solidFill>
              </a:rPr>
              <a:t> </a:t>
            </a:r>
            <a:r>
              <a:rPr lang="it-IT" sz="1400" dirty="0" err="1">
                <a:solidFill>
                  <a:schemeClr val="bg1"/>
                </a:solidFill>
              </a:rPr>
              <a:t>Aviation</a:t>
            </a:r>
            <a:r>
              <a:rPr lang="it-IT" sz="1400" dirty="0">
                <a:solidFill>
                  <a:schemeClr val="bg1"/>
                </a:solidFill>
              </a:rPr>
              <a:t> rotary </a:t>
            </a:r>
            <a:r>
              <a:rPr lang="it-IT" sz="1400" dirty="0" err="1">
                <a:solidFill>
                  <a:schemeClr val="bg1"/>
                </a:solidFill>
              </a:rPr>
              <a:t>wing</a:t>
            </a:r>
            <a:r>
              <a:rPr lang="it-IT" sz="1400" dirty="0">
                <a:solidFill>
                  <a:schemeClr val="bg1"/>
                </a:solidFill>
              </a:rPr>
              <a:t>, IT/US </a:t>
            </a:r>
            <a:r>
              <a:rPr lang="it-IT" sz="1400" dirty="0" err="1">
                <a:solidFill>
                  <a:schemeClr val="bg1"/>
                </a:solidFill>
              </a:rPr>
              <a:t>Aviation</a:t>
            </a:r>
            <a:r>
              <a:rPr lang="it-IT" sz="1400" dirty="0">
                <a:solidFill>
                  <a:schemeClr val="bg1"/>
                </a:solidFill>
              </a:rPr>
              <a:t> </a:t>
            </a:r>
            <a:r>
              <a:rPr lang="it-IT" sz="1400" dirty="0" err="1">
                <a:solidFill>
                  <a:schemeClr val="bg1"/>
                </a:solidFill>
              </a:rPr>
              <a:t>fix</a:t>
            </a:r>
            <a:r>
              <a:rPr lang="it-IT" sz="1400" dirty="0">
                <a:solidFill>
                  <a:schemeClr val="bg1"/>
                </a:solidFill>
              </a:rPr>
              <a:t> </a:t>
            </a:r>
            <a:r>
              <a:rPr lang="it-IT" sz="1400" dirty="0" err="1">
                <a:solidFill>
                  <a:schemeClr val="bg1"/>
                </a:solidFill>
              </a:rPr>
              <a:t>wing</a:t>
            </a:r>
            <a:endParaRPr lang="it-IT" sz="1400" dirty="0">
              <a:solidFill>
                <a:schemeClr val="bg1"/>
              </a:solidFill>
            </a:endParaRPr>
          </a:p>
          <a:p>
            <a:pPr algn="just"/>
            <a:r>
              <a:rPr lang="it-IT" sz="1400" dirty="0">
                <a:solidFill>
                  <a:schemeClr val="bg1"/>
                </a:solidFill>
              </a:rPr>
              <a:t> </a:t>
            </a:r>
          </a:p>
          <a:p>
            <a:pPr marL="285750" lvl="0" indent="-285750" algn="just">
              <a:buFont typeface="Wingdings" pitchFamily="2" charset="2"/>
              <a:buChar char="§"/>
            </a:pPr>
            <a:r>
              <a:rPr lang="it-IT" sz="1400" dirty="0">
                <a:solidFill>
                  <a:schemeClr val="bg1"/>
                </a:solidFill>
              </a:rPr>
              <a:t>OSE: COMTA</a:t>
            </a:r>
          </a:p>
          <a:p>
            <a:pPr marL="285750" lvl="0" indent="-285750" algn="just">
              <a:buFont typeface="Wingdings" pitchFamily="2" charset="2"/>
              <a:buChar char="§"/>
            </a:pPr>
            <a:r>
              <a:rPr lang="it-IT" sz="1400" dirty="0">
                <a:solidFill>
                  <a:schemeClr val="bg1"/>
                </a:solidFill>
              </a:rPr>
              <a:t>OCE: </a:t>
            </a:r>
            <a:r>
              <a:rPr lang="it-IT" sz="1400" dirty="0" err="1">
                <a:solidFill>
                  <a:schemeClr val="bg1"/>
                </a:solidFill>
              </a:rPr>
              <a:t>Brigade</a:t>
            </a:r>
            <a:r>
              <a:rPr lang="it-IT" sz="1400" dirty="0">
                <a:solidFill>
                  <a:schemeClr val="bg1"/>
                </a:solidFill>
              </a:rPr>
              <a:t> HQ</a:t>
            </a:r>
          </a:p>
          <a:p>
            <a:pPr marL="285750" lvl="0" indent="-285750" algn="just">
              <a:buFont typeface="Wingdings" pitchFamily="2" charset="2"/>
              <a:buChar char="§"/>
            </a:pPr>
            <a:r>
              <a:rPr lang="it-IT" sz="1400" dirty="0">
                <a:solidFill>
                  <a:schemeClr val="bg1"/>
                </a:solidFill>
              </a:rPr>
              <a:t>ODE: </a:t>
            </a:r>
            <a:r>
              <a:rPr lang="it-IT" sz="1400" dirty="0" err="1">
                <a:solidFill>
                  <a:schemeClr val="bg1"/>
                </a:solidFill>
              </a:rPr>
              <a:t>Bn</a:t>
            </a:r>
            <a:r>
              <a:rPr lang="it-IT" sz="1400" dirty="0">
                <a:solidFill>
                  <a:schemeClr val="bg1"/>
                </a:solidFill>
              </a:rPr>
              <a:t> </a:t>
            </a:r>
            <a:r>
              <a:rPr lang="it-IT" sz="1400" dirty="0" err="1">
                <a:solidFill>
                  <a:schemeClr val="bg1"/>
                </a:solidFill>
              </a:rPr>
              <a:t>lvl</a:t>
            </a:r>
            <a:r>
              <a:rPr lang="it-IT" sz="1400" dirty="0">
                <a:solidFill>
                  <a:schemeClr val="bg1"/>
                </a:solidFill>
              </a:rPr>
              <a:t>.</a:t>
            </a:r>
          </a:p>
          <a:p>
            <a:pPr algn="just"/>
            <a:endParaRPr lang="it-IT" sz="1400" dirty="0">
              <a:solidFill>
                <a:schemeClr val="bg1"/>
              </a:solidFill>
            </a:endParaRPr>
          </a:p>
        </p:txBody>
      </p:sp>
      <p:grpSp>
        <p:nvGrpSpPr>
          <p:cNvPr id="13" name="Gruppo 12"/>
          <p:cNvGrpSpPr/>
          <p:nvPr/>
        </p:nvGrpSpPr>
        <p:grpSpPr>
          <a:xfrm>
            <a:off x="8172400" y="809625"/>
            <a:ext cx="971600" cy="4086225"/>
            <a:chOff x="8172400" y="809625"/>
            <a:chExt cx="971600" cy="4086225"/>
          </a:xfrm>
        </p:grpSpPr>
        <p:sp>
          <p:nvSpPr>
            <p:cNvPr id="14" name="Rettangolo 13"/>
            <p:cNvSpPr/>
            <p:nvPr/>
          </p:nvSpPr>
          <p:spPr>
            <a:xfrm>
              <a:off x="8172400" y="809625"/>
              <a:ext cx="971600" cy="4086225"/>
            </a:xfrm>
            <a:prstGeom prst="rect">
              <a:avLst/>
            </a:prstGeom>
            <a:solidFill>
              <a:srgbClr val="FFFF00">
                <a:alpha val="55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6" name="CasellaDiTesto 15"/>
            <p:cNvSpPr txBox="1"/>
            <p:nvPr/>
          </p:nvSpPr>
          <p:spPr>
            <a:xfrm rot="16200000">
              <a:off x="6981879" y="2539878"/>
              <a:ext cx="33188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3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ALPINE STAR</a:t>
              </a:r>
            </a:p>
          </p:txBody>
        </p:sp>
      </p:grpSp>
      <p:sp>
        <p:nvSpPr>
          <p:cNvPr id="17" name="CasellaDiTesto 16"/>
          <p:cNvSpPr txBox="1"/>
          <p:nvPr/>
        </p:nvSpPr>
        <p:spPr>
          <a:xfrm rot="18548090">
            <a:off x="574757" y="3574781"/>
            <a:ext cx="3318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SUMMER RESOLVE FTX   </a:t>
            </a:r>
          </a:p>
        </p:txBody>
      </p:sp>
    </p:spTree>
    <p:extLst>
      <p:ext uri="{BB962C8B-B14F-4D97-AF65-F5344CB8AC3E}">
        <p14:creationId xmlns:p14="http://schemas.microsoft.com/office/powerpoint/2010/main" val="1325318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0" y="800100"/>
            <a:ext cx="9144000" cy="4095775"/>
          </a:xfrm>
          <a:prstGeom prst="rect">
            <a:avLst/>
          </a:prstGeom>
          <a:solidFill>
            <a:schemeClr val="accent5">
              <a:lumMod val="50000"/>
              <a:lumOff val="50000"/>
              <a:alpha val="84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Titolo 14">
            <a:extLst>
              <a:ext uri="{FF2B5EF4-FFF2-40B4-BE49-F238E27FC236}">
                <a16:creationId xmlns:a16="http://schemas.microsoft.com/office/drawing/2014/main" id="{3F1275A7-200F-46A4-9231-0D6604EDA3EA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374652" y="123478"/>
            <a:ext cx="8373812" cy="720080"/>
          </a:xfrm>
          <a:prstGeom prst="rect">
            <a:avLst/>
          </a:prstGeom>
        </p:spPr>
        <p:txBody>
          <a:bodyPr/>
          <a:lstStyle/>
          <a:p>
            <a:pPr algn="ctr"/>
            <a:br>
              <a:rPr lang="it-IT" sz="20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it-IT" sz="20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VERTIGO (STX)</a:t>
            </a:r>
            <a:endParaRPr lang="it-IT" sz="2000" i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7" name="Connettore 1 14">
            <a:extLst>
              <a:ext uri="{FF2B5EF4-FFF2-40B4-BE49-F238E27FC236}">
                <a16:creationId xmlns:a16="http://schemas.microsoft.com/office/drawing/2014/main" id="{3F03212A-8363-4597-A940-94FDD7D81ED4}"/>
              </a:ext>
            </a:extLst>
          </p:cNvPr>
          <p:cNvCxnSpPr>
            <a:cxnSpLocks/>
          </p:cNvCxnSpPr>
          <p:nvPr/>
        </p:nvCxnSpPr>
        <p:spPr>
          <a:xfrm>
            <a:off x="0" y="795433"/>
            <a:ext cx="9144000" cy="0"/>
          </a:xfrm>
          <a:prstGeom prst="line">
            <a:avLst/>
          </a:prstGeom>
          <a:ln w="31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Connettore 1 14">
            <a:extLst>
              <a:ext uri="{FF2B5EF4-FFF2-40B4-BE49-F238E27FC236}">
                <a16:creationId xmlns:a16="http://schemas.microsoft.com/office/drawing/2014/main" id="{3F03212A-8363-4597-A940-94FDD7D81ED4}"/>
              </a:ext>
            </a:extLst>
          </p:cNvPr>
          <p:cNvCxnSpPr>
            <a:cxnSpLocks/>
          </p:cNvCxnSpPr>
          <p:nvPr/>
        </p:nvCxnSpPr>
        <p:spPr>
          <a:xfrm>
            <a:off x="0" y="795433"/>
            <a:ext cx="9144000" cy="0"/>
          </a:xfrm>
          <a:prstGeom prst="line">
            <a:avLst/>
          </a:prstGeom>
          <a:ln w="31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Pentagono 1"/>
          <p:cNvSpPr/>
          <p:nvPr/>
        </p:nvSpPr>
        <p:spPr>
          <a:xfrm>
            <a:off x="0" y="795433"/>
            <a:ext cx="3275856" cy="4080573"/>
          </a:xfrm>
          <a:prstGeom prst="homePlat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CasellaDiTesto 28"/>
          <p:cNvSpPr txBox="1"/>
          <p:nvPr/>
        </p:nvSpPr>
        <p:spPr>
          <a:xfrm rot="18548090">
            <a:off x="600701" y="3599471"/>
            <a:ext cx="3318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VERTIGO STX</a:t>
            </a:r>
          </a:p>
        </p:txBody>
      </p:sp>
      <p:sp>
        <p:nvSpPr>
          <p:cNvPr id="3" name="Figura a mano libera 2"/>
          <p:cNvSpPr/>
          <p:nvPr/>
        </p:nvSpPr>
        <p:spPr>
          <a:xfrm>
            <a:off x="1628775" y="800100"/>
            <a:ext cx="1657350" cy="4086225"/>
          </a:xfrm>
          <a:custGeom>
            <a:avLst/>
            <a:gdLst>
              <a:gd name="connsiteX0" fmla="*/ 19050 w 1657350"/>
              <a:gd name="connsiteY0" fmla="*/ 0 h 4086225"/>
              <a:gd name="connsiteX1" fmla="*/ 1657350 w 1657350"/>
              <a:gd name="connsiteY1" fmla="*/ 2066925 h 4086225"/>
              <a:gd name="connsiteX2" fmla="*/ 0 w 1657350"/>
              <a:gd name="connsiteY2" fmla="*/ 4086225 h 4086225"/>
              <a:gd name="connsiteX3" fmla="*/ 28575 w 1657350"/>
              <a:gd name="connsiteY3" fmla="*/ 4086225 h 4086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57350" h="4086225">
                <a:moveTo>
                  <a:pt x="19050" y="0"/>
                </a:moveTo>
                <a:lnTo>
                  <a:pt x="1657350" y="2066925"/>
                </a:lnTo>
                <a:lnTo>
                  <a:pt x="0" y="4086225"/>
                </a:lnTo>
                <a:lnTo>
                  <a:pt x="28575" y="4086225"/>
                </a:lnTo>
              </a:path>
            </a:pathLst>
          </a:cu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8" name="Gruppo 7"/>
          <p:cNvGrpSpPr/>
          <p:nvPr/>
        </p:nvGrpSpPr>
        <p:grpSpPr>
          <a:xfrm>
            <a:off x="8172400" y="809625"/>
            <a:ext cx="971600" cy="4086225"/>
            <a:chOff x="8172400" y="809625"/>
            <a:chExt cx="971600" cy="4086225"/>
          </a:xfrm>
        </p:grpSpPr>
        <p:sp>
          <p:nvSpPr>
            <p:cNvPr id="6" name="Rettangolo 5"/>
            <p:cNvSpPr/>
            <p:nvPr/>
          </p:nvSpPr>
          <p:spPr>
            <a:xfrm>
              <a:off x="8172400" y="809625"/>
              <a:ext cx="971600" cy="4086225"/>
            </a:xfrm>
            <a:prstGeom prst="rect">
              <a:avLst/>
            </a:prstGeom>
            <a:solidFill>
              <a:srgbClr val="FFFF00">
                <a:alpha val="55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7" name="CasellaDiTesto 36"/>
            <p:cNvSpPr txBox="1"/>
            <p:nvPr/>
          </p:nvSpPr>
          <p:spPr>
            <a:xfrm rot="16200000">
              <a:off x="6981879" y="2539878"/>
              <a:ext cx="33188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3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ALPINE STAR</a:t>
              </a:r>
            </a:p>
          </p:txBody>
        </p:sp>
      </p:grpSp>
      <p:sp>
        <p:nvSpPr>
          <p:cNvPr id="14" name="Rettangolo 13"/>
          <p:cNvSpPr/>
          <p:nvPr/>
        </p:nvSpPr>
        <p:spPr>
          <a:xfrm>
            <a:off x="3214116" y="987574"/>
            <a:ext cx="4886276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Wingdings" pitchFamily="2" charset="2"/>
              <a:buChar char="§"/>
            </a:pPr>
            <a:r>
              <a:rPr lang="it-IT" sz="1400" b="1" dirty="0">
                <a:solidFill>
                  <a:schemeClr val="bg1"/>
                </a:solidFill>
              </a:rPr>
              <a:t>AIM: </a:t>
            </a:r>
            <a:r>
              <a:rPr lang="en-GB" sz="1400" dirty="0">
                <a:solidFill>
                  <a:schemeClr val="bg1"/>
                </a:solidFill>
              </a:rPr>
              <a:t>demonstrate</a:t>
            </a:r>
            <a:r>
              <a:rPr lang="it-IT" sz="1400" dirty="0">
                <a:solidFill>
                  <a:schemeClr val="bg1"/>
                </a:solidFill>
              </a:rPr>
              <a:t> and </a:t>
            </a:r>
            <a:r>
              <a:rPr lang="it-IT" sz="1400" dirty="0" err="1">
                <a:solidFill>
                  <a:schemeClr val="bg1"/>
                </a:solidFill>
              </a:rPr>
              <a:t>verify</a:t>
            </a:r>
            <a:r>
              <a:rPr lang="it-IT" sz="1400" dirty="0">
                <a:solidFill>
                  <a:schemeClr val="bg1"/>
                </a:solidFill>
              </a:rPr>
              <a:t> </a:t>
            </a:r>
            <a:r>
              <a:rPr lang="en-US" sz="1400" dirty="0">
                <a:solidFill>
                  <a:schemeClr val="bg1"/>
                </a:solidFill>
              </a:rPr>
              <a:t>IT Mountain Troops Units capability to conduct warfighting and S&amp;R activities in mountainous environment characterized by a significant vertical development </a:t>
            </a:r>
            <a:r>
              <a:rPr lang="it-IT" sz="1400" dirty="0">
                <a:solidFill>
                  <a:schemeClr val="bg1"/>
                </a:solidFill>
              </a:rPr>
              <a:t>by </a:t>
            </a:r>
            <a:r>
              <a:rPr lang="en-GB" sz="1400" dirty="0">
                <a:solidFill>
                  <a:schemeClr val="bg1"/>
                </a:solidFill>
              </a:rPr>
              <a:t>applying</a:t>
            </a:r>
            <a:r>
              <a:rPr lang="it-IT" sz="1400" dirty="0">
                <a:solidFill>
                  <a:schemeClr val="bg1"/>
                </a:solidFill>
              </a:rPr>
              <a:t> Mountain </a:t>
            </a:r>
            <a:r>
              <a:rPr lang="it-IT" sz="1400" dirty="0" err="1">
                <a:solidFill>
                  <a:schemeClr val="bg1"/>
                </a:solidFill>
              </a:rPr>
              <a:t>Warfare</a:t>
            </a:r>
            <a:r>
              <a:rPr lang="it-IT" sz="1400" dirty="0">
                <a:solidFill>
                  <a:schemeClr val="bg1"/>
                </a:solidFill>
              </a:rPr>
              <a:t> </a:t>
            </a:r>
            <a:r>
              <a:rPr lang="en-GB" sz="1400" dirty="0">
                <a:solidFill>
                  <a:schemeClr val="bg1"/>
                </a:solidFill>
              </a:rPr>
              <a:t>techniques</a:t>
            </a:r>
            <a:r>
              <a:rPr lang="it-IT" sz="1400" dirty="0">
                <a:solidFill>
                  <a:schemeClr val="bg1"/>
                </a:solidFill>
              </a:rPr>
              <a:t>.</a:t>
            </a:r>
            <a:endParaRPr lang="it-IT" sz="1400" b="1" dirty="0">
              <a:solidFill>
                <a:schemeClr val="bg1"/>
              </a:solidFill>
            </a:endParaRPr>
          </a:p>
          <a:p>
            <a:pPr marL="285750" indent="-285750" algn="just">
              <a:buFont typeface="Wingdings" pitchFamily="2" charset="2"/>
              <a:buChar char="§"/>
            </a:pPr>
            <a:r>
              <a:rPr lang="it-IT" sz="1400" b="1" dirty="0">
                <a:solidFill>
                  <a:schemeClr val="bg1"/>
                </a:solidFill>
              </a:rPr>
              <a:t>LOCATION: </a:t>
            </a:r>
            <a:r>
              <a:rPr lang="it-IT" sz="1400" dirty="0">
                <a:solidFill>
                  <a:schemeClr val="bg1"/>
                </a:solidFill>
              </a:rPr>
              <a:t>MERANO 2000 SKI AREA </a:t>
            </a:r>
          </a:p>
          <a:p>
            <a:pPr marL="285750" lvl="0" indent="-285750" algn="just">
              <a:buFont typeface="Wingdings" pitchFamily="2" charset="2"/>
              <a:buChar char="§"/>
            </a:pPr>
            <a:r>
              <a:rPr lang="en-GB" sz="1400" b="1" dirty="0">
                <a:solidFill>
                  <a:schemeClr val="bg1"/>
                </a:solidFill>
              </a:rPr>
              <a:t>PERIOD: </a:t>
            </a:r>
            <a:r>
              <a:rPr lang="en-GB" sz="1400" dirty="0">
                <a:solidFill>
                  <a:schemeClr val="bg1"/>
                </a:solidFill>
              </a:rPr>
              <a:t>04 Oct.</a:t>
            </a:r>
            <a:endParaRPr lang="it-IT" sz="1400" b="1" dirty="0">
              <a:solidFill>
                <a:schemeClr val="bg1"/>
              </a:solidFill>
            </a:endParaRPr>
          </a:p>
          <a:p>
            <a:pPr marL="285750" indent="-285750" algn="just">
              <a:buFont typeface="Wingdings" pitchFamily="2" charset="2"/>
              <a:buChar char="§"/>
            </a:pPr>
            <a:r>
              <a:rPr lang="it-IT" sz="1400" b="1" dirty="0">
                <a:solidFill>
                  <a:schemeClr val="bg1"/>
                </a:solidFill>
              </a:rPr>
              <a:t>TYPE</a:t>
            </a:r>
            <a:r>
              <a:rPr lang="it-IT" sz="1400" dirty="0">
                <a:solidFill>
                  <a:schemeClr val="bg1"/>
                </a:solidFill>
              </a:rPr>
              <a:t>: STX </a:t>
            </a:r>
          </a:p>
          <a:p>
            <a:pPr marL="285750" lvl="0" indent="-285750" algn="just">
              <a:buFont typeface="Wingdings" pitchFamily="2" charset="2"/>
              <a:buChar char="§"/>
            </a:pPr>
            <a:r>
              <a:rPr lang="it-IT" sz="1400" b="1" dirty="0">
                <a:solidFill>
                  <a:schemeClr val="bg1"/>
                </a:solidFill>
              </a:rPr>
              <a:t>PTA</a:t>
            </a:r>
            <a:r>
              <a:rPr lang="it-IT" sz="1400" dirty="0">
                <a:solidFill>
                  <a:schemeClr val="bg1"/>
                </a:solidFill>
              </a:rPr>
              <a:t>: Mountain </a:t>
            </a:r>
            <a:r>
              <a:rPr lang="it-IT" sz="1400" dirty="0" err="1">
                <a:solidFill>
                  <a:schemeClr val="bg1"/>
                </a:solidFill>
              </a:rPr>
              <a:t>Troops</a:t>
            </a:r>
            <a:r>
              <a:rPr lang="it-IT" sz="1400" dirty="0">
                <a:solidFill>
                  <a:schemeClr val="bg1"/>
                </a:solidFill>
              </a:rPr>
              <a:t> </a:t>
            </a:r>
            <a:r>
              <a:rPr lang="it-IT" sz="1400" dirty="0" err="1">
                <a:solidFill>
                  <a:schemeClr val="bg1"/>
                </a:solidFill>
              </a:rPr>
              <a:t>infantry</a:t>
            </a:r>
            <a:r>
              <a:rPr lang="it-IT" sz="1400" dirty="0">
                <a:solidFill>
                  <a:schemeClr val="bg1"/>
                </a:solidFill>
              </a:rPr>
              <a:t> </a:t>
            </a:r>
            <a:r>
              <a:rPr lang="it-IT" sz="1400" dirty="0" err="1">
                <a:solidFill>
                  <a:schemeClr val="bg1"/>
                </a:solidFill>
              </a:rPr>
              <a:t>coy-level</a:t>
            </a:r>
            <a:r>
              <a:rPr lang="it-IT" sz="1400" dirty="0">
                <a:solidFill>
                  <a:schemeClr val="bg1"/>
                </a:solidFill>
              </a:rPr>
              <a:t> </a:t>
            </a:r>
            <a:r>
              <a:rPr lang="it-IT" sz="1400" dirty="0" err="1">
                <a:solidFill>
                  <a:schemeClr val="bg1"/>
                </a:solidFill>
              </a:rPr>
              <a:t>unit</a:t>
            </a:r>
            <a:r>
              <a:rPr lang="it-IT" sz="1400" dirty="0">
                <a:solidFill>
                  <a:schemeClr val="bg1"/>
                </a:solidFill>
              </a:rPr>
              <a:t> («Alpini»), Mountain </a:t>
            </a:r>
            <a:r>
              <a:rPr lang="it-IT" sz="1400" dirty="0" err="1">
                <a:solidFill>
                  <a:schemeClr val="bg1"/>
                </a:solidFill>
              </a:rPr>
              <a:t>Troops</a:t>
            </a:r>
            <a:r>
              <a:rPr lang="it-IT" sz="1400" dirty="0">
                <a:solidFill>
                  <a:schemeClr val="bg1"/>
                </a:solidFill>
              </a:rPr>
              <a:t> </a:t>
            </a:r>
            <a:r>
              <a:rPr lang="it-IT" sz="1400" dirty="0" err="1">
                <a:solidFill>
                  <a:schemeClr val="bg1"/>
                </a:solidFill>
              </a:rPr>
              <a:t>recce</a:t>
            </a:r>
            <a:r>
              <a:rPr lang="it-IT" sz="1400" dirty="0">
                <a:solidFill>
                  <a:schemeClr val="bg1"/>
                </a:solidFill>
              </a:rPr>
              <a:t> </a:t>
            </a:r>
            <a:r>
              <a:rPr lang="it-IT" sz="1400" dirty="0" err="1">
                <a:solidFill>
                  <a:schemeClr val="bg1"/>
                </a:solidFill>
              </a:rPr>
              <a:t>platoons</a:t>
            </a:r>
            <a:r>
              <a:rPr lang="it-IT" sz="1400" dirty="0">
                <a:solidFill>
                  <a:schemeClr val="bg1"/>
                </a:solidFill>
              </a:rPr>
              <a:t> («</a:t>
            </a:r>
            <a:r>
              <a:rPr lang="it-IT" sz="1400" dirty="0" err="1">
                <a:solidFill>
                  <a:schemeClr val="bg1"/>
                </a:solidFill>
              </a:rPr>
              <a:t>Alpieri</a:t>
            </a:r>
            <a:r>
              <a:rPr lang="it-IT" sz="1400" dirty="0">
                <a:solidFill>
                  <a:schemeClr val="bg1"/>
                </a:solidFill>
              </a:rPr>
              <a:t> </a:t>
            </a:r>
            <a:r>
              <a:rPr lang="it-IT" sz="1400" dirty="0" err="1">
                <a:solidFill>
                  <a:schemeClr val="bg1"/>
                </a:solidFill>
              </a:rPr>
              <a:t>pl</a:t>
            </a:r>
            <a:r>
              <a:rPr lang="it-IT" sz="1400" dirty="0">
                <a:solidFill>
                  <a:schemeClr val="bg1"/>
                </a:solidFill>
              </a:rPr>
              <a:t>.), </a:t>
            </a:r>
            <a:r>
              <a:rPr lang="it-IT" sz="1400" dirty="0" err="1">
                <a:solidFill>
                  <a:schemeClr val="bg1"/>
                </a:solidFill>
              </a:rPr>
              <a:t>Military</a:t>
            </a:r>
            <a:r>
              <a:rPr lang="it-IT" sz="1400" dirty="0">
                <a:solidFill>
                  <a:schemeClr val="bg1"/>
                </a:solidFill>
              </a:rPr>
              <a:t> Mountain Rescue </a:t>
            </a:r>
            <a:r>
              <a:rPr lang="it-IT" sz="1400" dirty="0" err="1">
                <a:solidFill>
                  <a:schemeClr val="bg1"/>
                </a:solidFill>
              </a:rPr>
              <a:t>Squads</a:t>
            </a:r>
            <a:r>
              <a:rPr lang="it-IT" sz="1400" dirty="0">
                <a:solidFill>
                  <a:schemeClr val="bg1"/>
                </a:solidFill>
              </a:rPr>
              <a:t>, 173</a:t>
            </a:r>
            <a:r>
              <a:rPr lang="it-IT" sz="1400" baseline="30000" dirty="0">
                <a:solidFill>
                  <a:schemeClr val="bg1"/>
                </a:solidFill>
              </a:rPr>
              <a:t>rd</a:t>
            </a:r>
            <a:r>
              <a:rPr lang="it-IT" sz="1400" dirty="0">
                <a:solidFill>
                  <a:schemeClr val="bg1"/>
                </a:solidFill>
              </a:rPr>
              <a:t> US </a:t>
            </a:r>
            <a:r>
              <a:rPr lang="it-IT" sz="1400" dirty="0" err="1">
                <a:solidFill>
                  <a:schemeClr val="bg1"/>
                </a:solidFill>
              </a:rPr>
              <a:t>Army</a:t>
            </a:r>
            <a:r>
              <a:rPr lang="it-IT" sz="1400" dirty="0">
                <a:solidFill>
                  <a:schemeClr val="bg1"/>
                </a:solidFill>
              </a:rPr>
              <a:t> </a:t>
            </a:r>
            <a:r>
              <a:rPr lang="it-IT" sz="1400" dirty="0" err="1">
                <a:solidFill>
                  <a:schemeClr val="bg1"/>
                </a:solidFill>
              </a:rPr>
              <a:t>Bde</a:t>
            </a:r>
            <a:r>
              <a:rPr lang="it-IT" sz="1400" dirty="0">
                <a:solidFill>
                  <a:schemeClr val="bg1"/>
                </a:solidFill>
              </a:rPr>
              <a:t> </a:t>
            </a:r>
            <a:r>
              <a:rPr lang="it-IT" sz="1400" dirty="0" err="1">
                <a:solidFill>
                  <a:schemeClr val="bg1"/>
                </a:solidFill>
              </a:rPr>
              <a:t>personnel</a:t>
            </a:r>
            <a:r>
              <a:rPr lang="it-IT" sz="1400" dirty="0">
                <a:solidFill>
                  <a:schemeClr val="bg1"/>
                </a:solidFill>
              </a:rPr>
              <a:t>, IT  </a:t>
            </a:r>
            <a:r>
              <a:rPr lang="it-IT" sz="1400" dirty="0" err="1">
                <a:solidFill>
                  <a:schemeClr val="bg1"/>
                </a:solidFill>
              </a:rPr>
              <a:t>Army</a:t>
            </a:r>
            <a:r>
              <a:rPr lang="it-IT" sz="1400" dirty="0">
                <a:solidFill>
                  <a:schemeClr val="bg1"/>
                </a:solidFill>
              </a:rPr>
              <a:t> </a:t>
            </a:r>
            <a:r>
              <a:rPr lang="it-IT" sz="1400" dirty="0" err="1">
                <a:solidFill>
                  <a:schemeClr val="bg1"/>
                </a:solidFill>
              </a:rPr>
              <a:t>Aviation</a:t>
            </a:r>
            <a:r>
              <a:rPr lang="it-IT" sz="1400" dirty="0">
                <a:solidFill>
                  <a:schemeClr val="bg1"/>
                </a:solidFill>
              </a:rPr>
              <a:t> rotary </a:t>
            </a:r>
            <a:r>
              <a:rPr lang="it-IT" sz="1400" dirty="0" err="1">
                <a:solidFill>
                  <a:schemeClr val="bg1"/>
                </a:solidFill>
              </a:rPr>
              <a:t>wing</a:t>
            </a:r>
            <a:r>
              <a:rPr lang="it-IT" sz="1400" dirty="0">
                <a:solidFill>
                  <a:schemeClr val="bg1"/>
                </a:solidFill>
              </a:rPr>
              <a:t>, IT/US </a:t>
            </a:r>
            <a:r>
              <a:rPr lang="it-IT" sz="1400" dirty="0" err="1">
                <a:solidFill>
                  <a:schemeClr val="bg1"/>
                </a:solidFill>
              </a:rPr>
              <a:t>Aviation</a:t>
            </a:r>
            <a:r>
              <a:rPr lang="it-IT" sz="1400" dirty="0">
                <a:solidFill>
                  <a:schemeClr val="bg1"/>
                </a:solidFill>
              </a:rPr>
              <a:t> </a:t>
            </a:r>
            <a:r>
              <a:rPr lang="it-IT" sz="1400" dirty="0" err="1">
                <a:solidFill>
                  <a:schemeClr val="bg1"/>
                </a:solidFill>
              </a:rPr>
              <a:t>fix</a:t>
            </a:r>
            <a:r>
              <a:rPr lang="it-IT" sz="1400" dirty="0">
                <a:solidFill>
                  <a:schemeClr val="bg1"/>
                </a:solidFill>
              </a:rPr>
              <a:t> </a:t>
            </a:r>
            <a:r>
              <a:rPr lang="it-IT" sz="1400" dirty="0" err="1">
                <a:solidFill>
                  <a:schemeClr val="bg1"/>
                </a:solidFill>
              </a:rPr>
              <a:t>wing</a:t>
            </a:r>
            <a:r>
              <a:rPr lang="it-IT" sz="1400" dirty="0">
                <a:solidFill>
                  <a:schemeClr val="bg1"/>
                </a:solidFill>
              </a:rPr>
              <a:t> </a:t>
            </a:r>
          </a:p>
          <a:p>
            <a:pPr marL="285750" lvl="0" indent="-285750" algn="just">
              <a:buFont typeface="Wingdings" pitchFamily="2" charset="2"/>
              <a:buChar char="§"/>
            </a:pPr>
            <a:endParaRPr lang="it-IT" sz="1400" dirty="0">
              <a:solidFill>
                <a:schemeClr val="bg1"/>
              </a:solidFill>
            </a:endParaRPr>
          </a:p>
          <a:p>
            <a:pPr marL="285750" lvl="0" indent="-285750" algn="just">
              <a:buFont typeface="Wingdings" pitchFamily="2" charset="2"/>
              <a:buChar char="§"/>
            </a:pPr>
            <a:r>
              <a:rPr lang="it-IT" sz="1400" dirty="0">
                <a:solidFill>
                  <a:schemeClr val="bg1"/>
                </a:solidFill>
              </a:rPr>
              <a:t>OSE: COMTA</a:t>
            </a:r>
          </a:p>
          <a:p>
            <a:pPr marL="285750" lvl="0" indent="-285750" algn="just">
              <a:buFont typeface="Wingdings" pitchFamily="2" charset="2"/>
              <a:buChar char="§"/>
            </a:pPr>
            <a:r>
              <a:rPr lang="it-IT" sz="1400" dirty="0">
                <a:solidFill>
                  <a:schemeClr val="bg1"/>
                </a:solidFill>
              </a:rPr>
              <a:t>OCE: RGT </a:t>
            </a:r>
            <a:r>
              <a:rPr lang="it-IT" sz="1400" dirty="0" err="1">
                <a:solidFill>
                  <a:schemeClr val="bg1"/>
                </a:solidFill>
              </a:rPr>
              <a:t>lvl</a:t>
            </a:r>
            <a:r>
              <a:rPr lang="it-IT" sz="1400" dirty="0">
                <a:solidFill>
                  <a:schemeClr val="bg1"/>
                </a:solidFill>
              </a:rPr>
              <a:t>.</a:t>
            </a:r>
          </a:p>
          <a:p>
            <a:pPr marL="285750" lvl="0" indent="-285750" algn="just">
              <a:buFont typeface="Wingdings" pitchFamily="2" charset="2"/>
              <a:buChar char="§"/>
            </a:pPr>
            <a:r>
              <a:rPr lang="it-IT" sz="1400" dirty="0">
                <a:solidFill>
                  <a:schemeClr val="bg1"/>
                </a:solidFill>
              </a:rPr>
              <a:t>ODE: BN </a:t>
            </a:r>
            <a:r>
              <a:rPr lang="it-IT" sz="1400" dirty="0" err="1">
                <a:solidFill>
                  <a:schemeClr val="bg1"/>
                </a:solidFill>
              </a:rPr>
              <a:t>lvl</a:t>
            </a:r>
            <a:r>
              <a:rPr lang="it-IT" sz="1400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33524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93"/>
          <a:stretch/>
        </p:blipFill>
        <p:spPr bwMode="auto">
          <a:xfrm>
            <a:off x="611560" y="883857"/>
            <a:ext cx="7139136" cy="4016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Connettore 1 14">
            <a:extLst>
              <a:ext uri="{FF2B5EF4-FFF2-40B4-BE49-F238E27FC236}">
                <a16:creationId xmlns:a16="http://schemas.microsoft.com/office/drawing/2014/main" id="{3F03212A-8363-4597-A940-94FDD7D81ED4}"/>
              </a:ext>
            </a:extLst>
          </p:cNvPr>
          <p:cNvCxnSpPr>
            <a:cxnSpLocks/>
          </p:cNvCxnSpPr>
          <p:nvPr/>
        </p:nvCxnSpPr>
        <p:spPr>
          <a:xfrm>
            <a:off x="0" y="795433"/>
            <a:ext cx="9144000" cy="0"/>
          </a:xfrm>
          <a:prstGeom prst="line">
            <a:avLst/>
          </a:prstGeom>
          <a:ln w="31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olo 14">
            <a:extLst>
              <a:ext uri="{FF2B5EF4-FFF2-40B4-BE49-F238E27FC236}">
                <a16:creationId xmlns:a16="http://schemas.microsoft.com/office/drawing/2014/main" id="{3F1275A7-200F-46A4-9231-0D6604EDA3EA}"/>
              </a:ext>
            </a:extLst>
          </p:cNvPr>
          <p:cNvSpPr txBox="1">
            <a:spLocks/>
          </p:cNvSpPr>
          <p:nvPr/>
        </p:nvSpPr>
        <p:spPr>
          <a:xfrm>
            <a:off x="457200" y="-20538"/>
            <a:ext cx="8228520" cy="8580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C3231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 defTabSz="914400"/>
            <a:endParaRPr lang="it-IT" sz="24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 defTabSz="914400"/>
            <a:r>
              <a:rPr lang="it-IT" sz="2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EXERCISE STRUCTURE ALPINE STAR 2022</a:t>
            </a:r>
          </a:p>
        </p:txBody>
      </p:sp>
      <p:sp>
        <p:nvSpPr>
          <p:cNvPr id="5" name="Rettangolo 4"/>
          <p:cNvSpPr/>
          <p:nvPr/>
        </p:nvSpPr>
        <p:spPr>
          <a:xfrm>
            <a:off x="8171220" y="804977"/>
            <a:ext cx="971600" cy="4086225"/>
          </a:xfrm>
          <a:prstGeom prst="rect">
            <a:avLst/>
          </a:prstGeom>
          <a:solidFill>
            <a:srgbClr val="E7E2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 defTabSz="457200"/>
            <a:r>
              <a:rPr lang="it-IT" sz="2800" b="1">
                <a:ln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ALPINE STAR</a:t>
            </a:r>
          </a:p>
        </p:txBody>
      </p:sp>
    </p:spTree>
    <p:extLst>
      <p:ext uri="{BB962C8B-B14F-4D97-AF65-F5344CB8AC3E}">
        <p14:creationId xmlns:p14="http://schemas.microsoft.com/office/powerpoint/2010/main" val="3551116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Rettangolo 119"/>
          <p:cNvSpPr/>
          <p:nvPr/>
        </p:nvSpPr>
        <p:spPr>
          <a:xfrm>
            <a:off x="35496" y="3309761"/>
            <a:ext cx="9073008" cy="1134197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75000"/>
                  <a:lumOff val="25000"/>
                  <a:shade val="30000"/>
                  <a:satMod val="115000"/>
                </a:schemeClr>
              </a:gs>
              <a:gs pos="50000">
                <a:schemeClr val="tx1">
                  <a:lumMod val="75000"/>
                  <a:lumOff val="25000"/>
                  <a:shade val="67500"/>
                  <a:satMod val="115000"/>
                </a:schemeClr>
              </a:gs>
              <a:gs pos="100000">
                <a:schemeClr val="tx1">
                  <a:lumMod val="75000"/>
                  <a:lumOff val="25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b"/>
          <a:lstStyle/>
          <a:p>
            <a:pPr algn="ctr"/>
            <a:r>
              <a:rPr lang="it-IT" sz="1100" b="1" dirty="0">
                <a:latin typeface="Tahoma" pitchFamily="34" charset="0"/>
                <a:ea typeface="Tahoma" pitchFamily="34" charset="0"/>
                <a:cs typeface="Tahoma" pitchFamily="34" charset="0"/>
              </a:rPr>
              <a:t>TECHNICAL SPECIALISTIC</a:t>
            </a:r>
          </a:p>
        </p:txBody>
      </p:sp>
      <p:sp>
        <p:nvSpPr>
          <p:cNvPr id="18" name="Rettangolo 17"/>
          <p:cNvSpPr/>
          <p:nvPr/>
        </p:nvSpPr>
        <p:spPr>
          <a:xfrm>
            <a:off x="35496" y="987576"/>
            <a:ext cx="9073008" cy="2335449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75000"/>
                  <a:lumOff val="25000"/>
                  <a:shade val="30000"/>
                  <a:satMod val="115000"/>
                </a:schemeClr>
              </a:gs>
              <a:gs pos="50000">
                <a:schemeClr val="tx1">
                  <a:lumMod val="75000"/>
                  <a:lumOff val="25000"/>
                  <a:shade val="67500"/>
                  <a:satMod val="115000"/>
                </a:schemeClr>
              </a:gs>
              <a:gs pos="100000">
                <a:schemeClr val="tx1">
                  <a:lumMod val="75000"/>
                  <a:lumOff val="25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b"/>
          <a:lstStyle/>
          <a:p>
            <a:pPr algn="ctr"/>
            <a:r>
              <a:rPr lang="it-IT" b="1" dirty="0">
                <a:latin typeface="Tahoma" pitchFamily="34" charset="0"/>
                <a:ea typeface="Tahoma" pitchFamily="34" charset="0"/>
                <a:cs typeface="Tahoma" pitchFamily="34" charset="0"/>
              </a:rPr>
              <a:t>TECHNICAL TACTICAL</a:t>
            </a:r>
          </a:p>
        </p:txBody>
      </p:sp>
      <p:sp>
        <p:nvSpPr>
          <p:cNvPr id="92" name="Pentagono 91"/>
          <p:cNvSpPr/>
          <p:nvPr/>
        </p:nvSpPr>
        <p:spPr>
          <a:xfrm>
            <a:off x="107504" y="3850920"/>
            <a:ext cx="8352928" cy="582880"/>
          </a:xfrm>
          <a:prstGeom prst="homePlate">
            <a:avLst/>
          </a:pr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50000">
                <a:schemeClr val="bg1">
                  <a:lumMod val="95000"/>
                  <a:shade val="67500"/>
                  <a:satMod val="115000"/>
                </a:schemeClr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b="1" dirty="0">
                <a:latin typeface="Tahoma" pitchFamily="34" charset="0"/>
                <a:ea typeface="Tahoma" pitchFamily="34" charset="0"/>
                <a:cs typeface="Tahoma" pitchFamily="34" charset="0"/>
              </a:rPr>
              <a:t>COMBAT WEATHER</a:t>
            </a:r>
          </a:p>
        </p:txBody>
      </p:sp>
      <p:sp>
        <p:nvSpPr>
          <p:cNvPr id="13" name="Pentagono 12"/>
          <p:cNvSpPr/>
          <p:nvPr/>
        </p:nvSpPr>
        <p:spPr>
          <a:xfrm>
            <a:off x="107504" y="1059582"/>
            <a:ext cx="8424936" cy="1093831"/>
          </a:xfrm>
          <a:prstGeom prst="homePlate">
            <a:avLst/>
          </a:pr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50000">
                <a:schemeClr val="bg1">
                  <a:lumMod val="95000"/>
                  <a:shade val="67500"/>
                  <a:satMod val="115000"/>
                </a:schemeClr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MOVE</a:t>
            </a:r>
          </a:p>
        </p:txBody>
      </p:sp>
      <p:sp>
        <p:nvSpPr>
          <p:cNvPr id="90" name="Pentagono 89"/>
          <p:cNvSpPr/>
          <p:nvPr/>
        </p:nvSpPr>
        <p:spPr>
          <a:xfrm>
            <a:off x="107504" y="2230940"/>
            <a:ext cx="8352928" cy="1046830"/>
          </a:xfrm>
          <a:prstGeom prst="homePlate">
            <a:avLst/>
          </a:pr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50000">
                <a:schemeClr val="bg1">
                  <a:lumMod val="95000"/>
                  <a:shade val="67500"/>
                  <a:satMod val="115000"/>
                </a:schemeClr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b="1" dirty="0">
                <a:latin typeface="Tahoma" pitchFamily="34" charset="0"/>
                <a:ea typeface="Tahoma" pitchFamily="34" charset="0"/>
                <a:cs typeface="Tahoma" pitchFamily="34" charset="0"/>
              </a:rPr>
              <a:t>FIGHT</a:t>
            </a:r>
          </a:p>
          <a:p>
            <a:r>
              <a:rPr lang="it-IT" b="1" dirty="0">
                <a:latin typeface="Tahoma" pitchFamily="34" charset="0"/>
                <a:ea typeface="Tahoma" pitchFamily="34" charset="0"/>
                <a:cs typeface="Tahoma" pitchFamily="34" charset="0"/>
              </a:rPr>
              <a:t>SURVIVE</a:t>
            </a:r>
          </a:p>
          <a:p>
            <a:r>
              <a:rPr lang="it-IT" b="1" dirty="0">
                <a:latin typeface="Tahoma" pitchFamily="34" charset="0"/>
                <a:ea typeface="Tahoma" pitchFamily="34" charset="0"/>
                <a:cs typeface="Tahoma" pitchFamily="34" charset="0"/>
              </a:rPr>
              <a:t>LEAD</a:t>
            </a:r>
          </a:p>
        </p:txBody>
      </p:sp>
      <p:sp>
        <p:nvSpPr>
          <p:cNvPr id="17" name="Rettangolo 16"/>
          <p:cNvSpPr/>
          <p:nvPr/>
        </p:nvSpPr>
        <p:spPr>
          <a:xfrm>
            <a:off x="3247616" y="627534"/>
            <a:ext cx="1299872" cy="4320480"/>
          </a:xfrm>
          <a:prstGeom prst="rect">
            <a:avLst/>
          </a:prstGeom>
          <a:solidFill>
            <a:schemeClr val="bg1">
              <a:lumMod val="75000"/>
              <a:alpha val="4117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it-IT" b="1" dirty="0">
                <a:latin typeface="Tahoma" pitchFamily="34" charset="0"/>
                <a:ea typeface="Tahoma" pitchFamily="34" charset="0"/>
                <a:cs typeface="Tahoma" pitchFamily="34" charset="0"/>
              </a:rPr>
              <a:t>BASIC</a:t>
            </a:r>
          </a:p>
        </p:txBody>
      </p:sp>
      <p:sp>
        <p:nvSpPr>
          <p:cNvPr id="4098" name="CasellaDiTesto 1">
            <a:extLst>
              <a:ext uri="{FF2B5EF4-FFF2-40B4-BE49-F238E27FC236}">
                <a16:creationId xmlns:a16="http://schemas.microsoft.com/office/drawing/2014/main" id="{75B0ED7F-D058-4B14-ADB0-CABF460054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1376"/>
            <a:ext cx="9144000" cy="1015663"/>
          </a:xfrm>
          <a:custGeom>
            <a:avLst/>
            <a:gdLst>
              <a:gd name="T0" fmla="*/ 758534 w 21600"/>
              <a:gd name="T1" fmla="*/ 0 h 21600"/>
              <a:gd name="T2" fmla="*/ 1517068 w 21600"/>
              <a:gd name="T3" fmla="*/ 231921 h 21600"/>
              <a:gd name="T4" fmla="*/ 758534 w 21600"/>
              <a:gd name="T5" fmla="*/ 463842 h 21600"/>
              <a:gd name="T6" fmla="*/ 0 w 21600"/>
              <a:gd name="T7" fmla="*/ 231921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eaLnBrk="0" hangingPunct="0"/>
            <a:endParaRPr lang="it-IT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 eaLnBrk="0" hangingPunct="0"/>
            <a:endParaRPr lang="it-IT" sz="1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 eaLnBrk="0" hangingPunct="0"/>
            <a:endParaRPr lang="it-IT" sz="1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0" hangingPunct="0"/>
            <a:r>
              <a:rPr lang="it-IT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              TRAINING LINES AND LEVELS</a:t>
            </a:r>
          </a:p>
        </p:txBody>
      </p:sp>
      <p:sp>
        <p:nvSpPr>
          <p:cNvPr id="91" name="Pentagono 90"/>
          <p:cNvSpPr/>
          <p:nvPr/>
        </p:nvSpPr>
        <p:spPr>
          <a:xfrm>
            <a:off x="107504" y="3331070"/>
            <a:ext cx="8352928" cy="511132"/>
          </a:xfrm>
          <a:prstGeom prst="homePlate">
            <a:avLst/>
          </a:pr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50000">
                <a:schemeClr val="bg1">
                  <a:lumMod val="95000"/>
                  <a:shade val="67500"/>
                  <a:satMod val="115000"/>
                </a:schemeClr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b="1" dirty="0">
                <a:latin typeface="Tahoma" pitchFamily="34" charset="0"/>
                <a:ea typeface="Tahoma" pitchFamily="34" charset="0"/>
                <a:cs typeface="Tahoma" pitchFamily="34" charset="0"/>
              </a:rPr>
              <a:t>MOUNTAIN RESCUE</a:t>
            </a:r>
          </a:p>
        </p:txBody>
      </p:sp>
      <p:sp>
        <p:nvSpPr>
          <p:cNvPr id="15" name="Gallone 14">
            <a:hlinkClick r:id="rId3" action="ppaction://hlinksldjump"/>
          </p:cNvPr>
          <p:cNvSpPr/>
          <p:nvPr/>
        </p:nvSpPr>
        <p:spPr>
          <a:xfrm>
            <a:off x="3075765" y="1130424"/>
            <a:ext cx="1512168" cy="432046"/>
          </a:xfrm>
          <a:prstGeom prst="chevron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737A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Ski BAS.</a:t>
            </a:r>
          </a:p>
        </p:txBody>
      </p:sp>
      <p:sp>
        <p:nvSpPr>
          <p:cNvPr id="94" name="Gallone 93"/>
          <p:cNvSpPr/>
          <p:nvPr/>
        </p:nvSpPr>
        <p:spPr>
          <a:xfrm>
            <a:off x="3074480" y="1605813"/>
            <a:ext cx="1512168" cy="487726"/>
          </a:xfrm>
          <a:prstGeom prst="chevron">
            <a:avLst/>
          </a:prstGeom>
          <a:solidFill>
            <a:srgbClr val="99FF99"/>
          </a:solidFill>
          <a:ln>
            <a:solidFill>
              <a:srgbClr val="0737A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it-IT" sz="1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Climb BAS.</a:t>
            </a:r>
          </a:p>
          <a:p>
            <a:pPr algn="ctr"/>
            <a:endParaRPr lang="it-IT" sz="14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3" name="Gallone 102"/>
          <p:cNvSpPr/>
          <p:nvPr/>
        </p:nvSpPr>
        <p:spPr>
          <a:xfrm>
            <a:off x="2709862" y="2512947"/>
            <a:ext cx="1862138" cy="360040"/>
          </a:xfrm>
          <a:prstGeom prst="chevron">
            <a:avLst/>
          </a:prstGeom>
          <a:solidFill>
            <a:srgbClr val="FFFF99"/>
          </a:solidFill>
          <a:ln>
            <a:solidFill>
              <a:srgbClr val="00B05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WINTER.</a:t>
            </a:r>
          </a:p>
          <a:p>
            <a:pPr algn="ctr"/>
            <a:endParaRPr lang="it-IT" sz="14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4" name="Gallone 103"/>
          <p:cNvSpPr/>
          <p:nvPr/>
        </p:nvSpPr>
        <p:spPr>
          <a:xfrm>
            <a:off x="2699792" y="2917731"/>
            <a:ext cx="1865592" cy="360040"/>
          </a:xfrm>
          <a:prstGeom prst="chevron">
            <a:avLst/>
          </a:prstGeom>
          <a:solidFill>
            <a:srgbClr val="FFFF99"/>
          </a:solidFill>
          <a:ln>
            <a:solidFill>
              <a:srgbClr val="00B05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8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*Ski &amp; Climb. </a:t>
            </a:r>
            <a:r>
              <a:rPr lang="it-IT" sz="800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Bas</a:t>
            </a:r>
            <a:r>
              <a:rPr lang="it-IT" sz="8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r>
              <a:rPr lang="en-GB" sz="8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≥ </a:t>
            </a:r>
            <a:r>
              <a:rPr lang="it-IT" sz="8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15/20</a:t>
            </a:r>
          </a:p>
          <a:p>
            <a:pPr algn="ctr"/>
            <a:r>
              <a:rPr lang="it-IT" sz="1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SUMMER</a:t>
            </a:r>
          </a:p>
          <a:p>
            <a:pPr lvl="0" algn="ctr"/>
            <a:r>
              <a:rPr lang="it-IT" sz="9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* Climb. </a:t>
            </a:r>
            <a:r>
              <a:rPr lang="it-IT" sz="900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Bas</a:t>
            </a:r>
            <a:r>
              <a:rPr lang="it-IT" sz="9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r>
              <a:rPr lang="en-GB" sz="9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≥</a:t>
            </a:r>
            <a:r>
              <a:rPr lang="it-IT" sz="9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15/20</a:t>
            </a:r>
          </a:p>
          <a:p>
            <a:pPr algn="ctr"/>
            <a:endParaRPr lang="it-IT" sz="14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2188361" y="1112494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WIN</a:t>
            </a:r>
          </a:p>
        </p:txBody>
      </p:sp>
      <p:sp>
        <p:nvSpPr>
          <p:cNvPr id="112" name="CasellaDiTesto 111"/>
          <p:cNvSpPr txBox="1"/>
          <p:nvPr/>
        </p:nvSpPr>
        <p:spPr>
          <a:xfrm>
            <a:off x="2900043" y="2165190"/>
            <a:ext cx="14822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00" b="1" dirty="0"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MW-INDIVIDUAL BASIC SKILL (IBS)</a:t>
            </a:r>
          </a:p>
        </p:txBody>
      </p:sp>
      <p:sp>
        <p:nvSpPr>
          <p:cNvPr id="113" name="CasellaDiTesto 112"/>
          <p:cNvSpPr txBox="1"/>
          <p:nvPr/>
        </p:nvSpPr>
        <p:spPr>
          <a:xfrm>
            <a:off x="2169850" y="1571634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SUM</a:t>
            </a:r>
          </a:p>
        </p:txBody>
      </p:sp>
      <p:sp>
        <p:nvSpPr>
          <p:cNvPr id="116" name="Rettangolo 115"/>
          <p:cNvSpPr/>
          <p:nvPr/>
        </p:nvSpPr>
        <p:spPr>
          <a:xfrm>
            <a:off x="4578617" y="627534"/>
            <a:ext cx="1484607" cy="4320480"/>
          </a:xfrm>
          <a:prstGeom prst="rect">
            <a:avLst/>
          </a:prstGeom>
          <a:solidFill>
            <a:schemeClr val="bg1">
              <a:lumMod val="65000"/>
              <a:alpha val="4117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it-IT" b="1" dirty="0">
                <a:latin typeface="Tahoma" pitchFamily="34" charset="0"/>
                <a:ea typeface="Tahoma" pitchFamily="34" charset="0"/>
                <a:cs typeface="Tahoma" pitchFamily="34" charset="0"/>
              </a:rPr>
              <a:t>ADVANCED</a:t>
            </a:r>
          </a:p>
        </p:txBody>
      </p:sp>
      <p:sp>
        <p:nvSpPr>
          <p:cNvPr id="96" name="Gallone 95"/>
          <p:cNvSpPr/>
          <p:nvPr/>
        </p:nvSpPr>
        <p:spPr>
          <a:xfrm>
            <a:off x="4410024" y="1628220"/>
            <a:ext cx="1821792" cy="504486"/>
          </a:xfrm>
          <a:prstGeom prst="chevron">
            <a:avLst/>
          </a:prstGeom>
          <a:solidFill>
            <a:srgbClr val="99FF66"/>
          </a:solidFill>
          <a:ln>
            <a:solidFill>
              <a:srgbClr val="0737A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it-IT" sz="14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it-IT" sz="1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Climb ADV.</a:t>
            </a:r>
          </a:p>
          <a:p>
            <a:pPr algn="ctr"/>
            <a:r>
              <a:rPr lang="it-IT" sz="9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* Climb. </a:t>
            </a:r>
            <a:r>
              <a:rPr lang="it-IT" sz="900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Bas</a:t>
            </a:r>
            <a:r>
              <a:rPr lang="it-IT" sz="9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r>
              <a:rPr lang="en-GB" sz="9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≥</a:t>
            </a:r>
            <a:r>
              <a:rPr lang="it-IT" sz="9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15/20</a:t>
            </a:r>
          </a:p>
          <a:p>
            <a:pPr algn="ctr"/>
            <a:endParaRPr lang="it-IT" sz="9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it-IT" sz="14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7" name="Rettangolo 116"/>
          <p:cNvSpPr/>
          <p:nvPr/>
        </p:nvSpPr>
        <p:spPr>
          <a:xfrm>
            <a:off x="6098727" y="627535"/>
            <a:ext cx="2001666" cy="4320480"/>
          </a:xfrm>
          <a:prstGeom prst="rect">
            <a:avLst/>
          </a:prstGeom>
          <a:solidFill>
            <a:schemeClr val="bg1">
              <a:lumMod val="50000"/>
              <a:alpha val="4117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it-IT" b="1" dirty="0">
                <a:latin typeface="Tahoma" pitchFamily="34" charset="0"/>
                <a:ea typeface="Tahoma" pitchFamily="34" charset="0"/>
                <a:cs typeface="Tahoma" pitchFamily="34" charset="0"/>
              </a:rPr>
              <a:t>EXPERT</a:t>
            </a:r>
          </a:p>
        </p:txBody>
      </p:sp>
      <p:sp>
        <p:nvSpPr>
          <p:cNvPr id="97" name="Gallone 96">
            <a:hlinkClick r:id="rId4" action="ppaction://hlinksldjump"/>
          </p:cNvPr>
          <p:cNvSpPr/>
          <p:nvPr/>
        </p:nvSpPr>
        <p:spPr>
          <a:xfrm>
            <a:off x="6033904" y="1130423"/>
            <a:ext cx="2203128" cy="509573"/>
          </a:xfrm>
          <a:prstGeom prst="chevron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FF000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Ski EXP.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it-IT" sz="9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Ski </a:t>
            </a:r>
            <a:r>
              <a:rPr lang="it-IT" sz="900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adv</a:t>
            </a:r>
            <a:r>
              <a:rPr lang="it-IT" sz="9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r>
              <a:rPr lang="en-GB" sz="9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≥</a:t>
            </a:r>
            <a:r>
              <a:rPr lang="it-IT" sz="9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15/20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it-IT" sz="9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Climb. </a:t>
            </a:r>
            <a:r>
              <a:rPr lang="it-IT" sz="900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Bas</a:t>
            </a:r>
            <a:r>
              <a:rPr lang="it-IT" sz="9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r>
              <a:rPr lang="en-GB" sz="9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≥  </a:t>
            </a:r>
            <a:r>
              <a:rPr lang="it-IT" sz="9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15/20</a:t>
            </a:r>
          </a:p>
        </p:txBody>
      </p:sp>
      <p:sp>
        <p:nvSpPr>
          <p:cNvPr id="98" name="Gallone 97"/>
          <p:cNvSpPr/>
          <p:nvPr/>
        </p:nvSpPr>
        <p:spPr>
          <a:xfrm>
            <a:off x="6030223" y="1634587"/>
            <a:ext cx="2203129" cy="495347"/>
          </a:xfrm>
          <a:prstGeom prst="chevron">
            <a:avLst/>
          </a:prstGeom>
          <a:solidFill>
            <a:srgbClr val="99FF33"/>
          </a:solidFill>
          <a:ln>
            <a:solidFill>
              <a:srgbClr val="FF000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it-IT" sz="1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Climb EXP.</a:t>
            </a:r>
          </a:p>
          <a:p>
            <a:pPr algn="ctr"/>
            <a:r>
              <a:rPr lang="it-IT" sz="10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* Climb. </a:t>
            </a:r>
            <a:r>
              <a:rPr lang="it-IT" sz="1000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adv</a:t>
            </a:r>
            <a:r>
              <a:rPr lang="it-IT" sz="10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r>
              <a:rPr lang="en-GB" sz="10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≥</a:t>
            </a:r>
            <a:r>
              <a:rPr lang="it-IT" sz="10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15/20</a:t>
            </a:r>
          </a:p>
          <a:p>
            <a:pPr algn="ctr"/>
            <a:endParaRPr lang="it-IT" sz="14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5" name="Gallone 104"/>
          <p:cNvSpPr/>
          <p:nvPr/>
        </p:nvSpPr>
        <p:spPr>
          <a:xfrm>
            <a:off x="4572000" y="2513801"/>
            <a:ext cx="2425576" cy="778029"/>
          </a:xfrm>
          <a:prstGeom prst="chevron">
            <a:avLst/>
          </a:prstGeom>
          <a:solidFill>
            <a:srgbClr val="FFFF66"/>
          </a:solidFill>
          <a:ln>
            <a:solidFill>
              <a:srgbClr val="FF000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MW ADV.</a:t>
            </a:r>
          </a:p>
          <a:p>
            <a:pPr algn="ctr"/>
            <a:r>
              <a:rPr lang="it-IT" sz="11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* IBS(</a:t>
            </a:r>
            <a:r>
              <a:rPr lang="it-IT" sz="1100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</a:t>
            </a:r>
            <a:r>
              <a:rPr lang="it-IT" sz="11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.) &amp; IBS(S.) </a:t>
            </a:r>
            <a:r>
              <a:rPr lang="en-GB" sz="11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≥ </a:t>
            </a:r>
            <a:r>
              <a:rPr lang="it-IT" sz="11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15/20</a:t>
            </a:r>
          </a:p>
        </p:txBody>
      </p:sp>
      <p:sp>
        <p:nvSpPr>
          <p:cNvPr id="108" name="Gallone 107"/>
          <p:cNvSpPr/>
          <p:nvPr/>
        </p:nvSpPr>
        <p:spPr>
          <a:xfrm>
            <a:off x="5821031" y="3337561"/>
            <a:ext cx="2639402" cy="464194"/>
          </a:xfrm>
          <a:prstGeom prst="chevron">
            <a:avLst/>
          </a:prstGeom>
          <a:solidFill>
            <a:srgbClr val="FF66FF"/>
          </a:solidFill>
          <a:ln>
            <a:solidFill>
              <a:srgbClr val="FF000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Technician</a:t>
            </a:r>
          </a:p>
          <a:p>
            <a:pPr algn="ctr"/>
            <a:r>
              <a:rPr lang="en-GB" sz="8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*Ski Exp.+ Climb. Exp. + Combat Weather Exp. &amp; MR Operator</a:t>
            </a:r>
          </a:p>
        </p:txBody>
      </p:sp>
      <p:sp>
        <p:nvSpPr>
          <p:cNvPr id="110" name="Gallone 109"/>
          <p:cNvSpPr/>
          <p:nvPr/>
        </p:nvSpPr>
        <p:spPr>
          <a:xfrm>
            <a:off x="5821030" y="3862135"/>
            <a:ext cx="1458241" cy="509816"/>
          </a:xfrm>
          <a:prstGeom prst="chevron">
            <a:avLst/>
          </a:prstGeom>
          <a:solidFill>
            <a:srgbClr val="FFC000"/>
          </a:solidFill>
          <a:ln>
            <a:solidFill>
              <a:srgbClr val="FF000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Expert</a:t>
            </a:r>
          </a:p>
          <a:p>
            <a:pPr algn="ctr"/>
            <a:r>
              <a:rPr lang="it-IT" sz="8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* </a:t>
            </a:r>
            <a:r>
              <a:rPr lang="it-IT" sz="800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Observer</a:t>
            </a:r>
            <a:r>
              <a:rPr lang="it-IT" sz="8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&amp; Ski </a:t>
            </a:r>
            <a:r>
              <a:rPr lang="it-IT" sz="800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Exp</a:t>
            </a:r>
            <a:endParaRPr lang="it-IT" sz="80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7" name="Gallone 106"/>
          <p:cNvSpPr/>
          <p:nvPr/>
        </p:nvSpPr>
        <p:spPr>
          <a:xfrm>
            <a:off x="2871982" y="3342902"/>
            <a:ext cx="3073036" cy="476028"/>
          </a:xfrm>
          <a:prstGeom prst="chevron">
            <a:avLst/>
          </a:prstGeom>
          <a:solidFill>
            <a:srgbClr val="FF99FF"/>
          </a:solidFill>
          <a:ln>
            <a:solidFill>
              <a:srgbClr val="FF000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Operator</a:t>
            </a:r>
          </a:p>
          <a:p>
            <a:pPr algn="ctr"/>
            <a:r>
              <a:rPr lang="it-IT" sz="10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* Ski </a:t>
            </a:r>
            <a:r>
              <a:rPr lang="it-IT" sz="1000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Adv</a:t>
            </a:r>
            <a:r>
              <a:rPr lang="it-IT" sz="10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r>
              <a:rPr lang="en-GB" sz="10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≥</a:t>
            </a:r>
            <a:r>
              <a:rPr lang="it-IT" sz="10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13/20 &amp; Climb. </a:t>
            </a:r>
            <a:r>
              <a:rPr lang="it-IT" sz="1000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Adv</a:t>
            </a:r>
            <a:r>
              <a:rPr lang="it-IT" sz="10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sz="10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≥</a:t>
            </a:r>
            <a:r>
              <a:rPr lang="it-IT" sz="10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13/20</a:t>
            </a:r>
          </a:p>
        </p:txBody>
      </p:sp>
      <p:sp>
        <p:nvSpPr>
          <p:cNvPr id="109" name="Gallone 108"/>
          <p:cNvSpPr/>
          <p:nvPr/>
        </p:nvSpPr>
        <p:spPr>
          <a:xfrm>
            <a:off x="2872161" y="3887823"/>
            <a:ext cx="3063852" cy="464195"/>
          </a:xfrm>
          <a:prstGeom prst="chevron">
            <a:avLst/>
          </a:prstGeom>
          <a:solidFill>
            <a:srgbClr val="FFCC66"/>
          </a:solidFill>
          <a:ln>
            <a:solidFill>
              <a:srgbClr val="0737A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Observer</a:t>
            </a:r>
            <a:endParaRPr lang="it-IT" sz="14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it-IT" sz="14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* Ski </a:t>
            </a:r>
            <a:r>
              <a:rPr lang="it-IT" sz="1400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Adv</a:t>
            </a:r>
            <a:r>
              <a:rPr lang="it-IT" sz="14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r>
              <a:rPr lang="en-GB" sz="14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≥</a:t>
            </a:r>
            <a:r>
              <a:rPr lang="it-IT" sz="14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15/20</a:t>
            </a:r>
          </a:p>
        </p:txBody>
      </p:sp>
      <p:sp>
        <p:nvSpPr>
          <p:cNvPr id="118" name="Gallone 117"/>
          <p:cNvSpPr/>
          <p:nvPr/>
        </p:nvSpPr>
        <p:spPr>
          <a:xfrm>
            <a:off x="7135469" y="3884945"/>
            <a:ext cx="1324963" cy="464195"/>
          </a:xfrm>
          <a:prstGeom prst="chevron">
            <a:avLst/>
          </a:prstGeom>
          <a:solidFill>
            <a:srgbClr val="F2B800"/>
          </a:solidFill>
          <a:ln>
            <a:solidFill>
              <a:srgbClr val="FF000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Forecast</a:t>
            </a:r>
          </a:p>
          <a:p>
            <a:pPr algn="ctr"/>
            <a:r>
              <a:rPr lang="en-GB" sz="9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* Exp. ≥ 3 years</a:t>
            </a:r>
          </a:p>
        </p:txBody>
      </p:sp>
      <p:sp>
        <p:nvSpPr>
          <p:cNvPr id="19" name="CasellaDiTesto 18"/>
          <p:cNvSpPr txBox="1"/>
          <p:nvPr/>
        </p:nvSpPr>
        <p:spPr>
          <a:xfrm>
            <a:off x="3199794" y="4595311"/>
            <a:ext cx="13476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BASIC</a:t>
            </a:r>
          </a:p>
        </p:txBody>
      </p:sp>
      <p:sp>
        <p:nvSpPr>
          <p:cNvPr id="122" name="CasellaDiTesto 121"/>
          <p:cNvSpPr txBox="1"/>
          <p:nvPr/>
        </p:nvSpPr>
        <p:spPr>
          <a:xfrm>
            <a:off x="4553683" y="4594444"/>
            <a:ext cx="1518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ADVANCED</a:t>
            </a:r>
          </a:p>
        </p:txBody>
      </p:sp>
      <p:sp>
        <p:nvSpPr>
          <p:cNvPr id="123" name="CasellaDiTesto 122"/>
          <p:cNvSpPr txBox="1"/>
          <p:nvPr/>
        </p:nvSpPr>
        <p:spPr>
          <a:xfrm>
            <a:off x="6098727" y="4595311"/>
            <a:ext cx="2001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EXPERT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2B76023F-28A9-4948-95A3-0AF4E57DD752}"/>
              </a:ext>
            </a:extLst>
          </p:cNvPr>
          <p:cNvSpPr txBox="1"/>
          <p:nvPr/>
        </p:nvSpPr>
        <p:spPr>
          <a:xfrm>
            <a:off x="71544" y="1041652"/>
            <a:ext cx="14374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rgbClr val="FF0000"/>
                </a:solidFill>
              </a:rPr>
              <a:t>*</a:t>
            </a:r>
            <a:r>
              <a:rPr lang="it-IT" sz="1200" dirty="0" err="1">
                <a:solidFill>
                  <a:srgbClr val="FF0000"/>
                </a:solidFill>
              </a:rPr>
              <a:t>Requirement</a:t>
            </a:r>
            <a:endParaRPr lang="it-IT" sz="1200" dirty="0">
              <a:solidFill>
                <a:srgbClr val="FF0000"/>
              </a:solidFill>
            </a:endParaRPr>
          </a:p>
        </p:txBody>
      </p:sp>
      <p:sp>
        <p:nvSpPr>
          <p:cNvPr id="36" name="CasellaDiTesto 35">
            <a:extLst>
              <a:ext uri="{FF2B5EF4-FFF2-40B4-BE49-F238E27FC236}">
                <a16:creationId xmlns:a16="http://schemas.microsoft.com/office/drawing/2014/main" id="{9C28A172-3CD4-FB43-BF4C-9EC8D4D78F02}"/>
              </a:ext>
            </a:extLst>
          </p:cNvPr>
          <p:cNvSpPr txBox="1"/>
          <p:nvPr/>
        </p:nvSpPr>
        <p:spPr>
          <a:xfrm>
            <a:off x="71544" y="2150735"/>
            <a:ext cx="14374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rgbClr val="FF0000"/>
                </a:solidFill>
              </a:rPr>
              <a:t>*</a:t>
            </a:r>
            <a:r>
              <a:rPr lang="it-IT" sz="1200" dirty="0" err="1">
                <a:solidFill>
                  <a:srgbClr val="FF0000"/>
                </a:solidFill>
              </a:rPr>
              <a:t>Requirement</a:t>
            </a:r>
            <a:endParaRPr lang="it-IT" sz="1200" dirty="0">
              <a:solidFill>
                <a:srgbClr val="FF0000"/>
              </a:solidFill>
            </a:endParaRPr>
          </a:p>
        </p:txBody>
      </p:sp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7103D734-B2C5-5E43-A3D1-FB0A7DA0B1D8}"/>
              </a:ext>
            </a:extLst>
          </p:cNvPr>
          <p:cNvSpPr txBox="1"/>
          <p:nvPr/>
        </p:nvSpPr>
        <p:spPr>
          <a:xfrm>
            <a:off x="94659" y="3806919"/>
            <a:ext cx="14374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rgbClr val="FF0000"/>
                </a:solidFill>
              </a:rPr>
              <a:t>*</a:t>
            </a:r>
            <a:r>
              <a:rPr lang="it-IT" sz="1200" dirty="0" err="1">
                <a:solidFill>
                  <a:srgbClr val="FF0000"/>
                </a:solidFill>
              </a:rPr>
              <a:t>Requirement</a:t>
            </a:r>
            <a:endParaRPr lang="it-IT" sz="1200" dirty="0">
              <a:solidFill>
                <a:srgbClr val="FF0000"/>
              </a:solidFill>
            </a:endParaRPr>
          </a:p>
        </p:txBody>
      </p: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92876BBA-EE4F-B74E-908E-31F8BBC1138E}"/>
              </a:ext>
            </a:extLst>
          </p:cNvPr>
          <p:cNvSpPr txBox="1"/>
          <p:nvPr/>
        </p:nvSpPr>
        <p:spPr>
          <a:xfrm>
            <a:off x="107503" y="3266233"/>
            <a:ext cx="14374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FF0000"/>
                </a:solidFill>
              </a:rPr>
              <a:t>*</a:t>
            </a:r>
            <a:r>
              <a:rPr lang="it-IT" sz="1000" dirty="0" err="1">
                <a:solidFill>
                  <a:srgbClr val="FF0000"/>
                </a:solidFill>
              </a:rPr>
              <a:t>Requirement</a:t>
            </a:r>
            <a:endParaRPr lang="it-IT" sz="1000" dirty="0">
              <a:solidFill>
                <a:srgbClr val="FF0000"/>
              </a:solidFill>
            </a:endParaRPr>
          </a:p>
        </p:txBody>
      </p:sp>
      <p:sp>
        <p:nvSpPr>
          <p:cNvPr id="40" name="CasellaDiTesto 39">
            <a:extLst>
              <a:ext uri="{FF2B5EF4-FFF2-40B4-BE49-F238E27FC236}">
                <a16:creationId xmlns:a16="http://schemas.microsoft.com/office/drawing/2014/main" id="{18A99746-4AF5-9A4D-AA20-979D7D8910D0}"/>
              </a:ext>
            </a:extLst>
          </p:cNvPr>
          <p:cNvSpPr txBox="1"/>
          <p:nvPr/>
        </p:nvSpPr>
        <p:spPr>
          <a:xfrm>
            <a:off x="1934901" y="4647865"/>
            <a:ext cx="1229391" cy="215444"/>
          </a:xfrm>
          <a:prstGeom prst="rect">
            <a:avLst/>
          </a:prstGeom>
          <a:noFill/>
          <a:ln>
            <a:solidFill>
              <a:srgbClr val="0737A1"/>
            </a:solidFill>
          </a:ln>
        </p:spPr>
        <p:txBody>
          <a:bodyPr wrap="square" rtlCol="0">
            <a:spAutoFit/>
          </a:bodyPr>
          <a:lstStyle/>
          <a:p>
            <a:r>
              <a:rPr lang="it-IT" sz="800" dirty="0"/>
              <a:t>From MTTC to </a:t>
            </a:r>
            <a:r>
              <a:rPr lang="it-IT" sz="800" dirty="0" err="1"/>
              <a:t>RGt</a:t>
            </a:r>
            <a:r>
              <a:rPr lang="it-IT" sz="800" dirty="0"/>
              <a:t> </a:t>
            </a:r>
            <a:r>
              <a:rPr lang="it-IT" sz="800" dirty="0" err="1"/>
              <a:t>lvl</a:t>
            </a:r>
            <a:r>
              <a:rPr lang="it-IT" sz="800" dirty="0"/>
              <a:t>.</a:t>
            </a:r>
          </a:p>
        </p:txBody>
      </p:sp>
      <p:sp>
        <p:nvSpPr>
          <p:cNvPr id="41" name="CasellaDiTesto 40">
            <a:extLst>
              <a:ext uri="{FF2B5EF4-FFF2-40B4-BE49-F238E27FC236}">
                <a16:creationId xmlns:a16="http://schemas.microsoft.com/office/drawing/2014/main" id="{A3A77449-F255-3247-A9C2-7F52D3B783D0}"/>
              </a:ext>
            </a:extLst>
          </p:cNvPr>
          <p:cNvSpPr txBox="1"/>
          <p:nvPr/>
        </p:nvSpPr>
        <p:spPr>
          <a:xfrm>
            <a:off x="94659" y="4647865"/>
            <a:ext cx="482867" cy="21544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t-IT" sz="800" dirty="0"/>
              <a:t>MTTC</a:t>
            </a:r>
          </a:p>
        </p:txBody>
      </p:sp>
      <p:sp>
        <p:nvSpPr>
          <p:cNvPr id="42" name="CasellaDiTesto 41">
            <a:extLst>
              <a:ext uri="{FF2B5EF4-FFF2-40B4-BE49-F238E27FC236}">
                <a16:creationId xmlns:a16="http://schemas.microsoft.com/office/drawing/2014/main" id="{D618E7EB-AB38-F24C-AE68-1654AAA573BF}"/>
              </a:ext>
            </a:extLst>
          </p:cNvPr>
          <p:cNvSpPr txBox="1"/>
          <p:nvPr/>
        </p:nvSpPr>
        <p:spPr>
          <a:xfrm>
            <a:off x="615677" y="4649454"/>
            <a:ext cx="1292027" cy="21544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it-IT" sz="800" dirty="0"/>
              <a:t>From MTTC to BDE </a:t>
            </a:r>
            <a:r>
              <a:rPr lang="it-IT" sz="800" dirty="0" err="1"/>
              <a:t>lvl</a:t>
            </a:r>
            <a:r>
              <a:rPr lang="it-IT" sz="800" dirty="0"/>
              <a:t>.</a:t>
            </a:r>
          </a:p>
        </p:txBody>
      </p:sp>
      <p:sp>
        <p:nvSpPr>
          <p:cNvPr id="43" name="CasellaDiTesto 42">
            <a:extLst>
              <a:ext uri="{FF2B5EF4-FFF2-40B4-BE49-F238E27FC236}">
                <a16:creationId xmlns:a16="http://schemas.microsoft.com/office/drawing/2014/main" id="{1DFEDD78-0082-9E4D-8F21-0C89187550BE}"/>
              </a:ext>
            </a:extLst>
          </p:cNvPr>
          <p:cNvSpPr txBox="1"/>
          <p:nvPr/>
        </p:nvSpPr>
        <p:spPr>
          <a:xfrm>
            <a:off x="94659" y="4444538"/>
            <a:ext cx="3076250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RESPONSABILITY LEVEL.</a:t>
            </a:r>
          </a:p>
        </p:txBody>
      </p:sp>
      <p:sp>
        <p:nvSpPr>
          <p:cNvPr id="95" name="Gallone 94">
            <a:hlinkClick r:id="rId5" action="ppaction://hlinksldjump"/>
          </p:cNvPr>
          <p:cNvSpPr/>
          <p:nvPr/>
        </p:nvSpPr>
        <p:spPr>
          <a:xfrm>
            <a:off x="4499992" y="1101756"/>
            <a:ext cx="1671585" cy="460714"/>
          </a:xfrm>
          <a:prstGeom prst="chevron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737A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Ski ADV.</a:t>
            </a:r>
          </a:p>
          <a:p>
            <a:pPr algn="ctr"/>
            <a:r>
              <a:rPr lang="it-IT" sz="9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* Ski </a:t>
            </a:r>
            <a:r>
              <a:rPr lang="it-IT" sz="900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Bas</a:t>
            </a:r>
            <a:r>
              <a:rPr lang="it-IT" sz="9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r>
              <a:rPr lang="en-GB" sz="9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≥</a:t>
            </a:r>
            <a:r>
              <a:rPr lang="it-IT" sz="9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15/20</a:t>
            </a:r>
          </a:p>
        </p:txBody>
      </p:sp>
    </p:spTree>
    <p:extLst>
      <p:ext uri="{BB962C8B-B14F-4D97-AF65-F5344CB8AC3E}">
        <p14:creationId xmlns:p14="http://schemas.microsoft.com/office/powerpoint/2010/main" val="195105335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ttore 1 14">
            <a:extLst>
              <a:ext uri="{FF2B5EF4-FFF2-40B4-BE49-F238E27FC236}">
                <a16:creationId xmlns:a16="http://schemas.microsoft.com/office/drawing/2014/main" id="{3F03212A-8363-4597-A940-94FDD7D81ED4}"/>
              </a:ext>
            </a:extLst>
          </p:cNvPr>
          <p:cNvCxnSpPr>
            <a:cxnSpLocks/>
          </p:cNvCxnSpPr>
          <p:nvPr/>
        </p:nvCxnSpPr>
        <p:spPr>
          <a:xfrm>
            <a:off x="0" y="795433"/>
            <a:ext cx="9144000" cy="0"/>
          </a:xfrm>
          <a:prstGeom prst="line">
            <a:avLst/>
          </a:prstGeom>
          <a:ln w="31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ttangolo arrotondato 3"/>
          <p:cNvSpPr/>
          <p:nvPr/>
        </p:nvSpPr>
        <p:spPr>
          <a:xfrm>
            <a:off x="3700407" y="897682"/>
            <a:ext cx="824086" cy="432048"/>
          </a:xfrm>
          <a:prstGeom prst="roundRect">
            <a:avLst>
              <a:gd name="adj" fmla="val 11707"/>
            </a:avLst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r>
              <a:rPr lang="it-IT" sz="90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CTE AOSTA</a:t>
            </a:r>
          </a:p>
        </p:txBody>
      </p:sp>
      <p:cxnSp>
        <p:nvCxnSpPr>
          <p:cNvPr id="7" name="Connettore 1 6"/>
          <p:cNvCxnSpPr>
            <a:stCxn id="4" idx="2"/>
            <a:endCxn id="13" idx="0"/>
          </p:cNvCxnSpPr>
          <p:nvPr/>
        </p:nvCxnSpPr>
        <p:spPr>
          <a:xfrm>
            <a:off x="4112450" y="1329730"/>
            <a:ext cx="0" cy="15240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ttangolo arrotondato 12"/>
          <p:cNvSpPr/>
          <p:nvPr/>
        </p:nvSpPr>
        <p:spPr>
          <a:xfrm>
            <a:off x="3700407" y="1482130"/>
            <a:ext cx="824086" cy="432048"/>
          </a:xfrm>
          <a:prstGeom prst="roundRect">
            <a:avLst>
              <a:gd name="adj" fmla="val 11707"/>
            </a:avLst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r>
              <a:rPr lang="it-IT" sz="80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CTE </a:t>
            </a:r>
          </a:p>
          <a:p>
            <a:pPr algn="ctr" defTabSz="457200"/>
            <a:r>
              <a:rPr lang="it-IT" sz="80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6° RGT ALP</a:t>
            </a:r>
          </a:p>
        </p:txBody>
      </p:sp>
      <p:cxnSp>
        <p:nvCxnSpPr>
          <p:cNvPr id="16" name="Connettore 1 15"/>
          <p:cNvCxnSpPr>
            <a:stCxn id="13" idx="1"/>
          </p:cNvCxnSpPr>
          <p:nvPr/>
        </p:nvCxnSpPr>
        <p:spPr>
          <a:xfrm flipH="1">
            <a:off x="2940317" y="1698154"/>
            <a:ext cx="76009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ttangolo arrotondato 20"/>
          <p:cNvSpPr/>
          <p:nvPr/>
        </p:nvSpPr>
        <p:spPr>
          <a:xfrm>
            <a:off x="2116231" y="1482130"/>
            <a:ext cx="824086" cy="432048"/>
          </a:xfrm>
          <a:prstGeom prst="roundRect">
            <a:avLst>
              <a:gd name="adj" fmla="val 11707"/>
            </a:avLst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r>
              <a:rPr lang="it-IT" sz="80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LNO</a:t>
            </a:r>
          </a:p>
        </p:txBody>
      </p:sp>
      <p:cxnSp>
        <p:nvCxnSpPr>
          <p:cNvPr id="22" name="Connettore 1 21"/>
          <p:cNvCxnSpPr>
            <a:stCxn id="13" idx="2"/>
          </p:cNvCxnSpPr>
          <p:nvPr/>
        </p:nvCxnSpPr>
        <p:spPr>
          <a:xfrm>
            <a:off x="4112450" y="1914178"/>
            <a:ext cx="0" cy="225524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1 26"/>
          <p:cNvCxnSpPr/>
          <p:nvPr/>
        </p:nvCxnSpPr>
        <p:spPr>
          <a:xfrm flipH="1">
            <a:off x="2031713" y="2139702"/>
            <a:ext cx="412896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ttore 1 30"/>
          <p:cNvCxnSpPr/>
          <p:nvPr/>
        </p:nvCxnSpPr>
        <p:spPr>
          <a:xfrm>
            <a:off x="2031713" y="2139727"/>
            <a:ext cx="0" cy="15240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1" name="Gruppo 70"/>
          <p:cNvGrpSpPr/>
          <p:nvPr/>
        </p:nvGrpSpPr>
        <p:grpSpPr>
          <a:xfrm>
            <a:off x="1619672" y="2307631"/>
            <a:ext cx="1608679" cy="2280344"/>
            <a:chOff x="2431765" y="2307630"/>
            <a:chExt cx="1608679" cy="2280344"/>
          </a:xfrm>
        </p:grpSpPr>
        <p:sp>
          <p:nvSpPr>
            <p:cNvPr id="33" name="Rettangolo arrotondato 32"/>
            <p:cNvSpPr/>
            <p:nvPr/>
          </p:nvSpPr>
          <p:spPr>
            <a:xfrm>
              <a:off x="2431765" y="2307630"/>
              <a:ext cx="824086" cy="432048"/>
            </a:xfrm>
            <a:prstGeom prst="roundRect">
              <a:avLst>
                <a:gd name="adj" fmla="val 11707"/>
              </a:avLst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57200"/>
              <a:r>
                <a:rPr lang="it-IT" sz="80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EXTREME CHALLENGE</a:t>
              </a:r>
            </a:p>
          </p:txBody>
        </p:sp>
        <p:cxnSp>
          <p:nvCxnSpPr>
            <p:cNvPr id="34" name="Connettore 1 33"/>
            <p:cNvCxnSpPr/>
            <p:nvPr/>
          </p:nvCxnSpPr>
          <p:spPr>
            <a:xfrm>
              <a:off x="2843808" y="2739678"/>
              <a:ext cx="0" cy="163227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ttore 1 36"/>
            <p:cNvCxnSpPr/>
            <p:nvPr/>
          </p:nvCxnSpPr>
          <p:spPr>
            <a:xfrm flipH="1">
              <a:off x="2836313" y="3165582"/>
              <a:ext cx="380045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Rettangolo arrotondato 38"/>
            <p:cNvSpPr/>
            <p:nvPr/>
          </p:nvSpPr>
          <p:spPr>
            <a:xfrm>
              <a:off x="3216358" y="2949558"/>
              <a:ext cx="824086" cy="432048"/>
            </a:xfrm>
            <a:prstGeom prst="roundRect">
              <a:avLst>
                <a:gd name="adj" fmla="val 11707"/>
              </a:avLst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57200"/>
              <a:r>
                <a:rPr lang="it-IT" sz="80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NUCLEO C2</a:t>
              </a:r>
              <a:endParaRPr lang="it-IT" sz="70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cxnSp>
          <p:nvCxnSpPr>
            <p:cNvPr id="40" name="Connettore 1 39"/>
            <p:cNvCxnSpPr/>
            <p:nvPr/>
          </p:nvCxnSpPr>
          <p:spPr>
            <a:xfrm flipH="1">
              <a:off x="2836313" y="3771838"/>
              <a:ext cx="380045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Rettangolo arrotondato 40"/>
            <p:cNvSpPr/>
            <p:nvPr/>
          </p:nvSpPr>
          <p:spPr>
            <a:xfrm>
              <a:off x="3216358" y="3555814"/>
              <a:ext cx="824086" cy="432048"/>
            </a:xfrm>
            <a:prstGeom prst="roundRect">
              <a:avLst>
                <a:gd name="adj" fmla="val 11707"/>
              </a:avLst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57200"/>
              <a:r>
                <a:rPr lang="it-IT" sz="80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MOVIERI</a:t>
              </a:r>
              <a:endParaRPr lang="it-IT" sz="70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cxnSp>
          <p:nvCxnSpPr>
            <p:cNvPr id="42" name="Connettore 1 41"/>
            <p:cNvCxnSpPr/>
            <p:nvPr/>
          </p:nvCxnSpPr>
          <p:spPr>
            <a:xfrm flipH="1">
              <a:off x="2836313" y="4371950"/>
              <a:ext cx="380045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Rettangolo arrotondato 42"/>
            <p:cNvSpPr/>
            <p:nvPr/>
          </p:nvSpPr>
          <p:spPr>
            <a:xfrm>
              <a:off x="3216358" y="4155926"/>
              <a:ext cx="824086" cy="432048"/>
            </a:xfrm>
            <a:prstGeom prst="roundRect">
              <a:avLst>
                <a:gd name="adj" fmla="val 11707"/>
              </a:avLst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57200"/>
              <a:r>
                <a:rPr lang="it-IT" sz="80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GIUDICI</a:t>
              </a:r>
              <a:endParaRPr lang="it-IT" sz="70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44" name="Rettangolo arrotondato 43"/>
          <p:cNvSpPr/>
          <p:nvPr/>
        </p:nvSpPr>
        <p:spPr>
          <a:xfrm>
            <a:off x="3700407" y="2307630"/>
            <a:ext cx="824086" cy="432048"/>
          </a:xfrm>
          <a:prstGeom prst="roundRect">
            <a:avLst>
              <a:gd name="adj" fmla="val 11707"/>
            </a:avLst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r>
              <a:rPr lang="it-IT" sz="80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EXTREME PATROL</a:t>
            </a:r>
          </a:p>
        </p:txBody>
      </p:sp>
      <p:grpSp>
        <p:nvGrpSpPr>
          <p:cNvPr id="72" name="Gruppo 71"/>
          <p:cNvGrpSpPr/>
          <p:nvPr/>
        </p:nvGrpSpPr>
        <p:grpSpPr>
          <a:xfrm>
            <a:off x="4104955" y="2139703"/>
            <a:ext cx="1211626" cy="2664296"/>
            <a:chOff x="4564505" y="2139702"/>
            <a:chExt cx="1211626" cy="2664296"/>
          </a:xfrm>
        </p:grpSpPr>
        <p:cxnSp>
          <p:nvCxnSpPr>
            <p:cNvPr id="32" name="Connettore 1 31"/>
            <p:cNvCxnSpPr/>
            <p:nvPr/>
          </p:nvCxnSpPr>
          <p:spPr>
            <a:xfrm>
              <a:off x="4572000" y="2139702"/>
              <a:ext cx="0" cy="167928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nettore 1 44"/>
            <p:cNvCxnSpPr/>
            <p:nvPr/>
          </p:nvCxnSpPr>
          <p:spPr>
            <a:xfrm>
              <a:off x="4572000" y="2739678"/>
              <a:ext cx="0" cy="184829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nettore 1 45"/>
            <p:cNvCxnSpPr/>
            <p:nvPr/>
          </p:nvCxnSpPr>
          <p:spPr>
            <a:xfrm flipH="1">
              <a:off x="4564505" y="3075806"/>
              <a:ext cx="380045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Rettangolo arrotondato 46"/>
            <p:cNvSpPr/>
            <p:nvPr/>
          </p:nvSpPr>
          <p:spPr>
            <a:xfrm>
              <a:off x="4944550" y="2859782"/>
              <a:ext cx="824086" cy="432048"/>
            </a:xfrm>
            <a:prstGeom prst="roundRect">
              <a:avLst>
                <a:gd name="adj" fmla="val 11707"/>
              </a:avLst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57200"/>
              <a:r>
                <a:rPr lang="it-IT" sz="70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ISTRUTTORI MW</a:t>
              </a:r>
              <a:endParaRPr lang="it-IT" sz="60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cxnSp>
          <p:nvCxnSpPr>
            <p:cNvPr id="48" name="Connettore 1 47"/>
            <p:cNvCxnSpPr/>
            <p:nvPr/>
          </p:nvCxnSpPr>
          <p:spPr>
            <a:xfrm flipH="1">
              <a:off x="4564505" y="3579862"/>
              <a:ext cx="380045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Rettangolo arrotondato 48"/>
            <p:cNvSpPr/>
            <p:nvPr/>
          </p:nvSpPr>
          <p:spPr>
            <a:xfrm>
              <a:off x="4944550" y="3363838"/>
              <a:ext cx="824086" cy="432048"/>
            </a:xfrm>
            <a:prstGeom prst="roundRect">
              <a:avLst>
                <a:gd name="adj" fmla="val 11707"/>
              </a:avLst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57200"/>
              <a:r>
                <a:rPr lang="it-IT" sz="80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SALA OPV</a:t>
              </a:r>
              <a:endParaRPr lang="it-IT" sz="70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cxnSp>
          <p:nvCxnSpPr>
            <p:cNvPr id="50" name="Connettore 1 49"/>
            <p:cNvCxnSpPr/>
            <p:nvPr/>
          </p:nvCxnSpPr>
          <p:spPr>
            <a:xfrm flipH="1">
              <a:off x="4564505" y="4083918"/>
              <a:ext cx="380045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Rettangolo arrotondato 50"/>
            <p:cNvSpPr/>
            <p:nvPr/>
          </p:nvSpPr>
          <p:spPr>
            <a:xfrm>
              <a:off x="4944550" y="3867894"/>
              <a:ext cx="824086" cy="432048"/>
            </a:xfrm>
            <a:prstGeom prst="roundRect">
              <a:avLst>
                <a:gd name="adj" fmla="val 11707"/>
              </a:avLst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57200"/>
              <a:r>
                <a:rPr lang="it-IT" sz="80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OPFOR</a:t>
              </a:r>
            </a:p>
          </p:txBody>
        </p:sp>
        <p:cxnSp>
          <p:nvCxnSpPr>
            <p:cNvPr id="55" name="Connettore 1 54"/>
            <p:cNvCxnSpPr/>
            <p:nvPr/>
          </p:nvCxnSpPr>
          <p:spPr>
            <a:xfrm flipH="1">
              <a:off x="4572000" y="4587974"/>
              <a:ext cx="380045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Rettangolo arrotondato 55"/>
            <p:cNvSpPr/>
            <p:nvPr/>
          </p:nvSpPr>
          <p:spPr>
            <a:xfrm>
              <a:off x="4952045" y="4371950"/>
              <a:ext cx="824086" cy="432048"/>
            </a:xfrm>
            <a:prstGeom prst="roundRect">
              <a:avLst>
                <a:gd name="adj" fmla="val 11707"/>
              </a:avLst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57200"/>
              <a:r>
                <a:rPr lang="it-IT" sz="80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OCT</a:t>
              </a:r>
            </a:p>
          </p:txBody>
        </p:sp>
      </p:grpSp>
      <p:cxnSp>
        <p:nvCxnSpPr>
          <p:cNvPr id="58" name="Connettore 1 57"/>
          <p:cNvCxnSpPr>
            <a:endCxn id="59" idx="0"/>
          </p:cNvCxnSpPr>
          <p:nvPr/>
        </p:nvCxnSpPr>
        <p:spPr>
          <a:xfrm>
            <a:off x="6160672" y="2139702"/>
            <a:ext cx="0" cy="167928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ttangolo arrotondato 58"/>
          <p:cNvSpPr/>
          <p:nvPr/>
        </p:nvSpPr>
        <p:spPr>
          <a:xfrm>
            <a:off x="5748629" y="2307630"/>
            <a:ext cx="824086" cy="432048"/>
          </a:xfrm>
          <a:prstGeom prst="roundRect">
            <a:avLst>
              <a:gd name="adj" fmla="val 11707"/>
            </a:avLst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r>
              <a:rPr lang="it-IT" sz="80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RLS</a:t>
            </a:r>
          </a:p>
        </p:txBody>
      </p:sp>
      <p:cxnSp>
        <p:nvCxnSpPr>
          <p:cNvPr id="60" name="Connettore 1 59"/>
          <p:cNvCxnSpPr/>
          <p:nvPr/>
        </p:nvCxnSpPr>
        <p:spPr>
          <a:xfrm>
            <a:off x="6160672" y="2739679"/>
            <a:ext cx="0" cy="1848296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ttore 1 60"/>
          <p:cNvCxnSpPr/>
          <p:nvPr/>
        </p:nvCxnSpPr>
        <p:spPr>
          <a:xfrm flipH="1">
            <a:off x="6153179" y="3075806"/>
            <a:ext cx="380045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ttangolo arrotondato 61"/>
          <p:cNvSpPr/>
          <p:nvPr/>
        </p:nvSpPr>
        <p:spPr>
          <a:xfrm>
            <a:off x="6533222" y="2859782"/>
            <a:ext cx="824086" cy="432048"/>
          </a:xfrm>
          <a:prstGeom prst="roundRect">
            <a:avLst>
              <a:gd name="adj" fmla="val 11707"/>
            </a:avLst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r>
              <a:rPr lang="it-IT" sz="80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S1/S8</a:t>
            </a:r>
            <a:endParaRPr lang="it-IT" sz="70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63" name="Connettore 1 62"/>
          <p:cNvCxnSpPr/>
          <p:nvPr/>
        </p:nvCxnSpPr>
        <p:spPr>
          <a:xfrm flipH="1">
            <a:off x="6153179" y="3579862"/>
            <a:ext cx="380045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ttangolo arrotondato 63"/>
          <p:cNvSpPr/>
          <p:nvPr/>
        </p:nvSpPr>
        <p:spPr>
          <a:xfrm>
            <a:off x="6533222" y="3363838"/>
            <a:ext cx="824086" cy="432048"/>
          </a:xfrm>
          <a:prstGeom prst="roundRect">
            <a:avLst>
              <a:gd name="adj" fmla="val 11707"/>
            </a:avLst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r>
              <a:rPr lang="it-IT" sz="80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S4</a:t>
            </a:r>
          </a:p>
        </p:txBody>
      </p:sp>
      <p:cxnSp>
        <p:nvCxnSpPr>
          <p:cNvPr id="65" name="Connettore 1 64"/>
          <p:cNvCxnSpPr/>
          <p:nvPr/>
        </p:nvCxnSpPr>
        <p:spPr>
          <a:xfrm flipH="1">
            <a:off x="6153179" y="4083918"/>
            <a:ext cx="380045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ttangolo arrotondato 65"/>
          <p:cNvSpPr/>
          <p:nvPr/>
        </p:nvSpPr>
        <p:spPr>
          <a:xfrm>
            <a:off x="6533222" y="3867894"/>
            <a:ext cx="824086" cy="432048"/>
          </a:xfrm>
          <a:prstGeom prst="roundRect">
            <a:avLst>
              <a:gd name="adj" fmla="val 11707"/>
            </a:avLst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r>
              <a:rPr lang="it-IT" sz="80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SANITA’</a:t>
            </a:r>
          </a:p>
        </p:txBody>
      </p:sp>
      <p:cxnSp>
        <p:nvCxnSpPr>
          <p:cNvPr id="67" name="Connettore 1 66"/>
          <p:cNvCxnSpPr/>
          <p:nvPr/>
        </p:nvCxnSpPr>
        <p:spPr>
          <a:xfrm flipH="1">
            <a:off x="6160676" y="4587974"/>
            <a:ext cx="380045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ttangolo arrotondato 67"/>
          <p:cNvSpPr/>
          <p:nvPr/>
        </p:nvSpPr>
        <p:spPr>
          <a:xfrm>
            <a:off x="6540717" y="4371950"/>
            <a:ext cx="824086" cy="432048"/>
          </a:xfrm>
          <a:prstGeom prst="roundRect">
            <a:avLst>
              <a:gd name="adj" fmla="val 11707"/>
            </a:avLst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r>
              <a:rPr lang="it-IT" sz="80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SSAM</a:t>
            </a:r>
          </a:p>
        </p:txBody>
      </p:sp>
      <p:sp>
        <p:nvSpPr>
          <p:cNvPr id="53" name="Rettangolo 52"/>
          <p:cNvSpPr/>
          <p:nvPr/>
        </p:nvSpPr>
        <p:spPr>
          <a:xfrm>
            <a:off x="8172400" y="809627"/>
            <a:ext cx="971600" cy="4086225"/>
          </a:xfrm>
          <a:prstGeom prst="rect">
            <a:avLst/>
          </a:prstGeom>
          <a:solidFill>
            <a:srgbClr val="E7E2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 defTabSz="457200"/>
            <a:r>
              <a:rPr lang="it-IT" sz="2400" b="1">
                <a:ln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EXTREME CHALLENGE</a:t>
            </a:r>
          </a:p>
          <a:p>
            <a:pPr algn="ctr" defTabSz="457200"/>
            <a:r>
              <a:rPr lang="it-IT" sz="2400" b="1">
                <a:ln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EXTREME PATROL</a:t>
            </a:r>
          </a:p>
        </p:txBody>
      </p:sp>
      <p:sp>
        <p:nvSpPr>
          <p:cNvPr id="54" name="Titolo 14">
            <a:extLst>
              <a:ext uri="{FF2B5EF4-FFF2-40B4-BE49-F238E27FC236}">
                <a16:creationId xmlns:a16="http://schemas.microsoft.com/office/drawing/2014/main" id="{3F1275A7-200F-46A4-9231-0D6604EDA3EA}"/>
              </a:ext>
            </a:extLst>
          </p:cNvPr>
          <p:cNvSpPr txBox="1">
            <a:spLocks/>
          </p:cNvSpPr>
          <p:nvPr/>
        </p:nvSpPr>
        <p:spPr>
          <a:xfrm>
            <a:off x="899592" y="-20538"/>
            <a:ext cx="7128792" cy="8580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C3231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 defTabSz="914400"/>
            <a:endParaRPr lang="it-IT" sz="11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 defTabSz="914400"/>
            <a:endParaRPr lang="it-IT" sz="11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 defTabSz="914400"/>
            <a:endParaRPr lang="it-IT" sz="11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 defTabSz="914400"/>
            <a:r>
              <a:rPr lang="it-IT" sz="11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EXERCISE STRUCTURE ALPINE STAR 2022</a:t>
            </a:r>
          </a:p>
          <a:p>
            <a:pPr algn="ctr" defTabSz="914400"/>
            <a:r>
              <a:rPr lang="it-IT" sz="11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EXTREME CHALLENGE/EXTREME PATROL - </a:t>
            </a:r>
          </a:p>
        </p:txBody>
      </p:sp>
    </p:spTree>
    <p:extLst>
      <p:ext uri="{BB962C8B-B14F-4D97-AF65-F5344CB8AC3E}">
        <p14:creationId xmlns:p14="http://schemas.microsoft.com/office/powerpoint/2010/main" val="26978111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tangolo 21"/>
          <p:cNvSpPr/>
          <p:nvPr/>
        </p:nvSpPr>
        <p:spPr>
          <a:xfrm>
            <a:off x="4324200" y="1203598"/>
            <a:ext cx="3594050" cy="3633920"/>
          </a:xfrm>
          <a:prstGeom prst="rect">
            <a:avLst/>
          </a:prstGeom>
          <a:solidFill>
            <a:srgbClr val="33CCFF">
              <a:alpha val="20000"/>
            </a:srgbClr>
          </a:soli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r"/>
            <a:r>
              <a:rPr lang="it-IT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MONTE ROMANO 2/22</a:t>
            </a:r>
          </a:p>
        </p:txBody>
      </p:sp>
      <p:sp>
        <p:nvSpPr>
          <p:cNvPr id="2" name="Rettangolo 1"/>
          <p:cNvSpPr/>
          <p:nvPr/>
        </p:nvSpPr>
        <p:spPr>
          <a:xfrm>
            <a:off x="228856" y="843557"/>
            <a:ext cx="4095344" cy="3672409"/>
          </a:xfrm>
          <a:prstGeom prst="rect">
            <a:avLst/>
          </a:prstGeom>
          <a:solidFill>
            <a:srgbClr val="92D050">
              <a:alpha val="50196"/>
            </a:srgbClr>
          </a:soli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it-IT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SUMMER RESOLVE</a:t>
            </a:r>
          </a:p>
        </p:txBody>
      </p:sp>
      <p:sp>
        <p:nvSpPr>
          <p:cNvPr id="8" name="Rettangolo 7"/>
          <p:cNvSpPr/>
          <p:nvPr/>
        </p:nvSpPr>
        <p:spPr>
          <a:xfrm>
            <a:off x="8172400" y="809627"/>
            <a:ext cx="971600" cy="4086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 defTabSz="457200"/>
            <a:r>
              <a:rPr lang="it-IT" sz="2800" b="1">
                <a:ln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SUMMER RESOLVE</a:t>
            </a:r>
          </a:p>
        </p:txBody>
      </p:sp>
      <p:cxnSp>
        <p:nvCxnSpPr>
          <p:cNvPr id="9" name="Connettore 1 14">
            <a:extLst>
              <a:ext uri="{FF2B5EF4-FFF2-40B4-BE49-F238E27FC236}">
                <a16:creationId xmlns:a16="http://schemas.microsoft.com/office/drawing/2014/main" id="{3F03212A-8363-4597-A940-94FDD7D81ED4}"/>
              </a:ext>
            </a:extLst>
          </p:cNvPr>
          <p:cNvCxnSpPr>
            <a:cxnSpLocks/>
          </p:cNvCxnSpPr>
          <p:nvPr/>
        </p:nvCxnSpPr>
        <p:spPr>
          <a:xfrm>
            <a:off x="0" y="795433"/>
            <a:ext cx="9144000" cy="0"/>
          </a:xfrm>
          <a:prstGeom prst="line">
            <a:avLst/>
          </a:prstGeom>
          <a:ln w="31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olo 14">
            <a:extLst>
              <a:ext uri="{FF2B5EF4-FFF2-40B4-BE49-F238E27FC236}">
                <a16:creationId xmlns:a16="http://schemas.microsoft.com/office/drawing/2014/main" id="{3F1275A7-200F-46A4-9231-0D6604EDA3EA}"/>
              </a:ext>
            </a:extLst>
          </p:cNvPr>
          <p:cNvSpPr txBox="1">
            <a:spLocks/>
          </p:cNvSpPr>
          <p:nvPr/>
        </p:nvSpPr>
        <p:spPr>
          <a:xfrm>
            <a:off x="457200" y="-20538"/>
            <a:ext cx="8228520" cy="8580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C3231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 defTabSz="914400"/>
            <a:endParaRPr lang="it-IT" sz="18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 defTabSz="914400"/>
            <a:endParaRPr lang="it-IT" sz="18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 defTabSz="914400"/>
            <a:r>
              <a:rPr lang="it-IT" sz="16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EXERCISE STRUCTURE ALPINE STAR 2022 - SUMMER RESOLVE -</a:t>
            </a:r>
          </a:p>
        </p:txBody>
      </p:sp>
      <p:sp>
        <p:nvSpPr>
          <p:cNvPr id="25" name="Rettangolo 24"/>
          <p:cNvSpPr/>
          <p:nvPr/>
        </p:nvSpPr>
        <p:spPr>
          <a:xfrm>
            <a:off x="1790273" y="1872142"/>
            <a:ext cx="2533928" cy="2570154"/>
          </a:xfrm>
          <a:prstGeom prst="rect">
            <a:avLst/>
          </a:prstGeom>
          <a:solidFill>
            <a:srgbClr val="00B050">
              <a:alpha val="20000"/>
            </a:srgbClr>
          </a:solidFill>
          <a:ln w="127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Rettangolo 25"/>
          <p:cNvSpPr/>
          <p:nvPr/>
        </p:nvSpPr>
        <p:spPr>
          <a:xfrm>
            <a:off x="4983576" y="2009334"/>
            <a:ext cx="756000" cy="396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Rettangolo 26"/>
          <p:cNvSpPr/>
          <p:nvPr/>
        </p:nvSpPr>
        <p:spPr>
          <a:xfrm>
            <a:off x="6012160" y="2378877"/>
            <a:ext cx="756000" cy="396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Rettangolo 27"/>
          <p:cNvSpPr/>
          <p:nvPr/>
        </p:nvSpPr>
        <p:spPr>
          <a:xfrm>
            <a:off x="4479520" y="3271358"/>
            <a:ext cx="756000" cy="396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Rettangolo 28"/>
          <p:cNvSpPr/>
          <p:nvPr/>
        </p:nvSpPr>
        <p:spPr>
          <a:xfrm>
            <a:off x="5505330" y="3271358"/>
            <a:ext cx="756000" cy="396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0" name="Rettangolo 29"/>
          <p:cNvSpPr/>
          <p:nvPr/>
        </p:nvSpPr>
        <p:spPr>
          <a:xfrm>
            <a:off x="5503788" y="3939902"/>
            <a:ext cx="756000" cy="396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Rettangolo 30"/>
          <p:cNvSpPr/>
          <p:nvPr/>
        </p:nvSpPr>
        <p:spPr>
          <a:xfrm>
            <a:off x="4479520" y="3919430"/>
            <a:ext cx="756000" cy="396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Rettangolo 31"/>
          <p:cNvSpPr/>
          <p:nvPr/>
        </p:nvSpPr>
        <p:spPr>
          <a:xfrm>
            <a:off x="4829269" y="3638926"/>
            <a:ext cx="216000" cy="144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3" name="Rettangolo 32"/>
          <p:cNvSpPr/>
          <p:nvPr/>
        </p:nvSpPr>
        <p:spPr>
          <a:xfrm>
            <a:off x="5103687" y="3638926"/>
            <a:ext cx="216000" cy="144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4" name="Rettangolo 33"/>
          <p:cNvSpPr/>
          <p:nvPr/>
        </p:nvSpPr>
        <p:spPr>
          <a:xfrm>
            <a:off x="5869682" y="3638926"/>
            <a:ext cx="216000" cy="144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5" name="Rettangolo 34"/>
          <p:cNvSpPr/>
          <p:nvPr/>
        </p:nvSpPr>
        <p:spPr>
          <a:xfrm>
            <a:off x="6151788" y="3638926"/>
            <a:ext cx="216000" cy="144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4" name="Immagin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989" y="915566"/>
            <a:ext cx="5122028" cy="3526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6081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" name="Gruppo 106"/>
          <p:cNvGrpSpPr>
            <a:grpSpLocks/>
          </p:cNvGrpSpPr>
          <p:nvPr/>
        </p:nvGrpSpPr>
        <p:grpSpPr bwMode="auto">
          <a:xfrm>
            <a:off x="973138" y="2924175"/>
            <a:ext cx="490537" cy="300038"/>
            <a:chOff x="3563888" y="4514453"/>
            <a:chExt cx="490538" cy="400050"/>
          </a:xfrm>
        </p:grpSpPr>
        <p:sp>
          <p:nvSpPr>
            <p:cNvPr id="191" name="Rectangle 40"/>
            <p:cNvSpPr>
              <a:spLocks noChangeArrowheads="1"/>
            </p:cNvSpPr>
            <p:nvPr/>
          </p:nvSpPr>
          <p:spPr bwMode="auto">
            <a:xfrm>
              <a:off x="3563888" y="4581128"/>
              <a:ext cx="490538" cy="333375"/>
            </a:xfrm>
            <a:prstGeom prst="rect">
              <a:avLst/>
            </a:prstGeom>
            <a:solidFill>
              <a:srgbClr val="FFFFFF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92" name="Freeform 41"/>
            <p:cNvSpPr>
              <a:spLocks noChangeArrowheads="1"/>
            </p:cNvSpPr>
            <p:nvPr/>
          </p:nvSpPr>
          <p:spPr bwMode="auto">
            <a:xfrm>
              <a:off x="3563888" y="4581128"/>
              <a:ext cx="481013" cy="317500"/>
            </a:xfrm>
            <a:custGeom>
              <a:avLst/>
              <a:gdLst>
                <a:gd name="T0" fmla="*/ 0 w 339"/>
                <a:gd name="T1" fmla="*/ 2147483647 h 219"/>
                <a:gd name="T2" fmla="*/ 2147483647 w 339"/>
                <a:gd name="T3" fmla="*/ 0 h 219"/>
                <a:gd name="T4" fmla="*/ 0 60000 65536"/>
                <a:gd name="T5" fmla="*/ 0 60000 65536"/>
                <a:gd name="T6" fmla="*/ 0 w 339"/>
                <a:gd name="T7" fmla="*/ 0 h 219"/>
                <a:gd name="T8" fmla="*/ 339 w 339"/>
                <a:gd name="T9" fmla="*/ 219 h 21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39" h="219">
                  <a:moveTo>
                    <a:pt x="0" y="219"/>
                  </a:moveTo>
                  <a:lnTo>
                    <a:pt x="339" y="0"/>
                  </a:lnTo>
                </a:path>
              </a:pathLst>
            </a:custGeom>
            <a:solidFill>
              <a:srgbClr val="80E0FF"/>
            </a:solidFill>
            <a:ln w="9525" cap="sq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93" name="Freeform 42"/>
            <p:cNvSpPr>
              <a:spLocks noChangeArrowheads="1"/>
            </p:cNvSpPr>
            <p:nvPr/>
          </p:nvSpPr>
          <p:spPr bwMode="auto">
            <a:xfrm>
              <a:off x="3563888" y="4581128"/>
              <a:ext cx="485775" cy="317500"/>
            </a:xfrm>
            <a:custGeom>
              <a:avLst/>
              <a:gdLst>
                <a:gd name="T0" fmla="*/ 2147483647 w 342"/>
                <a:gd name="T1" fmla="*/ 2147483647 h 219"/>
                <a:gd name="T2" fmla="*/ 0 w 342"/>
                <a:gd name="T3" fmla="*/ 0 h 219"/>
                <a:gd name="T4" fmla="*/ 0 60000 65536"/>
                <a:gd name="T5" fmla="*/ 0 60000 65536"/>
                <a:gd name="T6" fmla="*/ 0 w 342"/>
                <a:gd name="T7" fmla="*/ 0 h 219"/>
                <a:gd name="T8" fmla="*/ 342 w 342"/>
                <a:gd name="T9" fmla="*/ 219 h 21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219">
                  <a:moveTo>
                    <a:pt x="342" y="219"/>
                  </a:moveTo>
                  <a:lnTo>
                    <a:pt x="0" y="0"/>
                  </a:lnTo>
                </a:path>
              </a:pathLst>
            </a:custGeom>
            <a:solidFill>
              <a:srgbClr val="80E0FF"/>
            </a:solidFill>
            <a:ln w="9525" cap="sq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94" name="Freeform 43"/>
            <p:cNvSpPr>
              <a:spLocks noChangeArrowheads="1"/>
            </p:cNvSpPr>
            <p:nvPr/>
          </p:nvSpPr>
          <p:spPr bwMode="auto">
            <a:xfrm>
              <a:off x="3751213" y="4793853"/>
              <a:ext cx="112713" cy="107950"/>
            </a:xfrm>
            <a:custGeom>
              <a:avLst/>
              <a:gdLst>
                <a:gd name="T0" fmla="*/ 2147483647 w 117"/>
                <a:gd name="T1" fmla="*/ 2147483647 h 202"/>
                <a:gd name="T2" fmla="*/ 2147483647 w 117"/>
                <a:gd name="T3" fmla="*/ 2147483647 h 202"/>
                <a:gd name="T4" fmla="*/ 2147483647 w 117"/>
                <a:gd name="T5" fmla="*/ 0 h 202"/>
                <a:gd name="T6" fmla="*/ 0 w 117"/>
                <a:gd name="T7" fmla="*/ 2147483647 h 202"/>
                <a:gd name="T8" fmla="*/ 2147483647 w 117"/>
                <a:gd name="T9" fmla="*/ 2147483647 h 2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"/>
                <a:gd name="T16" fmla="*/ 0 h 202"/>
                <a:gd name="T17" fmla="*/ 117 w 117"/>
                <a:gd name="T18" fmla="*/ 202 h 20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" h="202">
                  <a:moveTo>
                    <a:pt x="3" y="201"/>
                  </a:moveTo>
                  <a:lnTo>
                    <a:pt x="116" y="201"/>
                  </a:lnTo>
                  <a:lnTo>
                    <a:pt x="56" y="0"/>
                  </a:lnTo>
                  <a:lnTo>
                    <a:pt x="0" y="201"/>
                  </a:lnTo>
                  <a:lnTo>
                    <a:pt x="3" y="201"/>
                  </a:lnTo>
                </a:path>
              </a:pathLst>
            </a:custGeom>
            <a:solidFill>
              <a:srgbClr val="000000"/>
            </a:solidFill>
            <a:ln w="12600" cap="rnd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95" name="Oval 44"/>
            <p:cNvSpPr>
              <a:spLocks noChangeArrowheads="1"/>
            </p:cNvSpPr>
            <p:nvPr/>
          </p:nvSpPr>
          <p:spPr bwMode="auto">
            <a:xfrm>
              <a:off x="3781376" y="4514453"/>
              <a:ext cx="36512" cy="36513"/>
            </a:xfrm>
            <a:prstGeom prst="ellipse">
              <a:avLst/>
            </a:prstGeom>
            <a:solidFill>
              <a:srgbClr val="000000"/>
            </a:solidFill>
            <a:ln w="255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96" name="Oval 45"/>
            <p:cNvSpPr>
              <a:spLocks noChangeArrowheads="1"/>
            </p:cNvSpPr>
            <p:nvPr/>
          </p:nvSpPr>
          <p:spPr bwMode="auto">
            <a:xfrm>
              <a:off x="3884563" y="4514453"/>
              <a:ext cx="36513" cy="36513"/>
            </a:xfrm>
            <a:prstGeom prst="ellipse">
              <a:avLst/>
            </a:prstGeom>
            <a:solidFill>
              <a:srgbClr val="000000"/>
            </a:solidFill>
            <a:ln w="255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97" name="Oval 46"/>
            <p:cNvSpPr>
              <a:spLocks noChangeArrowheads="1"/>
            </p:cNvSpPr>
            <p:nvPr/>
          </p:nvSpPr>
          <p:spPr bwMode="auto">
            <a:xfrm>
              <a:off x="3673426" y="4514453"/>
              <a:ext cx="36512" cy="36513"/>
            </a:xfrm>
            <a:prstGeom prst="ellipse">
              <a:avLst/>
            </a:prstGeom>
            <a:solidFill>
              <a:srgbClr val="000000"/>
            </a:solidFill>
            <a:ln w="255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12295" name="Rectangle 51"/>
          <p:cNvSpPr>
            <a:spLocks noChangeArrowheads="1"/>
          </p:cNvSpPr>
          <p:nvPr/>
        </p:nvSpPr>
        <p:spPr bwMode="auto">
          <a:xfrm>
            <a:off x="1811338" y="2144713"/>
            <a:ext cx="546100" cy="250825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sz="800" b="1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2296" name="Line 7"/>
          <p:cNvSpPr>
            <a:spLocks noChangeShapeType="1"/>
          </p:cNvSpPr>
          <p:nvPr/>
        </p:nvSpPr>
        <p:spPr bwMode="auto">
          <a:xfrm flipH="1">
            <a:off x="571500" y="1784349"/>
            <a:ext cx="2857500" cy="0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2297" name="Line 8"/>
          <p:cNvSpPr>
            <a:spLocks noChangeShapeType="1"/>
          </p:cNvSpPr>
          <p:nvPr/>
        </p:nvSpPr>
        <p:spPr bwMode="auto">
          <a:xfrm>
            <a:off x="3430588" y="1109663"/>
            <a:ext cx="1587" cy="647700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2298" name="Text Box 15"/>
          <p:cNvSpPr txBox="1">
            <a:spLocks noChangeArrowheads="1"/>
          </p:cNvSpPr>
          <p:nvPr/>
        </p:nvSpPr>
        <p:spPr bwMode="auto">
          <a:xfrm>
            <a:off x="3635375" y="1200150"/>
            <a:ext cx="765175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buClrTx/>
              <a:buFontTx/>
              <a:buNone/>
            </a:pPr>
            <a:r>
              <a:rPr lang="it-IT" sz="800" b="1">
                <a:solidFill>
                  <a:srgbClr val="000000"/>
                </a:solidFill>
                <a:cs typeface="Arial" charset="0"/>
              </a:rPr>
              <a:t>TG (8° Alp.) </a:t>
            </a:r>
          </a:p>
        </p:txBody>
      </p:sp>
      <p:grpSp>
        <p:nvGrpSpPr>
          <p:cNvPr id="12299" name="Gruppo 105"/>
          <p:cNvGrpSpPr>
            <a:grpSpLocks/>
          </p:cNvGrpSpPr>
          <p:nvPr/>
        </p:nvGrpSpPr>
        <p:grpSpPr bwMode="auto">
          <a:xfrm>
            <a:off x="3186113" y="929880"/>
            <a:ext cx="488950" cy="360757"/>
            <a:chOff x="3186113" y="904873"/>
            <a:chExt cx="488950" cy="479427"/>
          </a:xfrm>
        </p:grpSpPr>
        <p:sp>
          <p:nvSpPr>
            <p:cNvPr id="12445" name="Rectangle 9"/>
            <p:cNvSpPr>
              <a:spLocks noChangeArrowheads="1"/>
            </p:cNvSpPr>
            <p:nvPr/>
          </p:nvSpPr>
          <p:spPr bwMode="auto">
            <a:xfrm>
              <a:off x="3186113" y="1050925"/>
              <a:ext cx="488950" cy="333375"/>
            </a:xfrm>
            <a:prstGeom prst="rect">
              <a:avLst/>
            </a:prstGeom>
            <a:solidFill>
              <a:srgbClr val="FFFFFF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446" name="Freeform 10"/>
            <p:cNvSpPr>
              <a:spLocks noChangeArrowheads="1"/>
            </p:cNvSpPr>
            <p:nvPr/>
          </p:nvSpPr>
          <p:spPr bwMode="auto">
            <a:xfrm>
              <a:off x="3190875" y="1058863"/>
              <a:ext cx="479425" cy="317500"/>
            </a:xfrm>
            <a:custGeom>
              <a:avLst/>
              <a:gdLst>
                <a:gd name="T0" fmla="*/ 0 w 339"/>
                <a:gd name="T1" fmla="*/ 2147483647 h 219"/>
                <a:gd name="T2" fmla="*/ 2147483647 w 339"/>
                <a:gd name="T3" fmla="*/ 0 h 219"/>
                <a:gd name="T4" fmla="*/ 0 60000 65536"/>
                <a:gd name="T5" fmla="*/ 0 60000 65536"/>
                <a:gd name="T6" fmla="*/ 0 w 339"/>
                <a:gd name="T7" fmla="*/ 0 h 219"/>
                <a:gd name="T8" fmla="*/ 339 w 339"/>
                <a:gd name="T9" fmla="*/ 219 h 21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39" h="219">
                  <a:moveTo>
                    <a:pt x="0" y="219"/>
                  </a:moveTo>
                  <a:lnTo>
                    <a:pt x="339" y="0"/>
                  </a:lnTo>
                </a:path>
              </a:pathLst>
            </a:custGeom>
            <a:solidFill>
              <a:srgbClr val="80E0FF"/>
            </a:solidFill>
            <a:ln w="9525" cap="sq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447" name="Freeform 11"/>
            <p:cNvSpPr>
              <a:spLocks noChangeArrowheads="1"/>
            </p:cNvSpPr>
            <p:nvPr/>
          </p:nvSpPr>
          <p:spPr bwMode="auto">
            <a:xfrm>
              <a:off x="3187700" y="1058863"/>
              <a:ext cx="484188" cy="317500"/>
            </a:xfrm>
            <a:custGeom>
              <a:avLst/>
              <a:gdLst>
                <a:gd name="T0" fmla="*/ 2147483647 w 342"/>
                <a:gd name="T1" fmla="*/ 2147483647 h 219"/>
                <a:gd name="T2" fmla="*/ 0 w 342"/>
                <a:gd name="T3" fmla="*/ 0 h 219"/>
                <a:gd name="T4" fmla="*/ 0 60000 65536"/>
                <a:gd name="T5" fmla="*/ 0 60000 65536"/>
                <a:gd name="T6" fmla="*/ 0 w 342"/>
                <a:gd name="T7" fmla="*/ 0 h 219"/>
                <a:gd name="T8" fmla="*/ 342 w 342"/>
                <a:gd name="T9" fmla="*/ 219 h 21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219">
                  <a:moveTo>
                    <a:pt x="342" y="219"/>
                  </a:moveTo>
                  <a:lnTo>
                    <a:pt x="0" y="0"/>
                  </a:lnTo>
                </a:path>
              </a:pathLst>
            </a:custGeom>
            <a:solidFill>
              <a:srgbClr val="80E0FF"/>
            </a:solidFill>
            <a:ln w="9525" cap="sq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448" name="Freeform 12"/>
            <p:cNvSpPr>
              <a:spLocks noChangeArrowheads="1"/>
            </p:cNvSpPr>
            <p:nvPr/>
          </p:nvSpPr>
          <p:spPr bwMode="auto">
            <a:xfrm>
              <a:off x="3375025" y="1254125"/>
              <a:ext cx="111125" cy="107950"/>
            </a:xfrm>
            <a:custGeom>
              <a:avLst/>
              <a:gdLst>
                <a:gd name="T0" fmla="*/ 2147483647 w 117"/>
                <a:gd name="T1" fmla="*/ 2147483647 h 202"/>
                <a:gd name="T2" fmla="*/ 2147483647 w 117"/>
                <a:gd name="T3" fmla="*/ 2147483647 h 202"/>
                <a:gd name="T4" fmla="*/ 2147483647 w 117"/>
                <a:gd name="T5" fmla="*/ 0 h 202"/>
                <a:gd name="T6" fmla="*/ 0 w 117"/>
                <a:gd name="T7" fmla="*/ 2147483647 h 202"/>
                <a:gd name="T8" fmla="*/ 2147483647 w 117"/>
                <a:gd name="T9" fmla="*/ 2147483647 h 2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"/>
                <a:gd name="T16" fmla="*/ 0 h 202"/>
                <a:gd name="T17" fmla="*/ 117 w 117"/>
                <a:gd name="T18" fmla="*/ 202 h 20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" h="202">
                  <a:moveTo>
                    <a:pt x="3" y="201"/>
                  </a:moveTo>
                  <a:lnTo>
                    <a:pt x="116" y="201"/>
                  </a:lnTo>
                  <a:lnTo>
                    <a:pt x="56" y="0"/>
                  </a:lnTo>
                  <a:lnTo>
                    <a:pt x="0" y="201"/>
                  </a:lnTo>
                  <a:lnTo>
                    <a:pt x="3" y="201"/>
                  </a:lnTo>
                </a:path>
              </a:pathLst>
            </a:custGeom>
            <a:solidFill>
              <a:srgbClr val="000000"/>
            </a:solidFill>
            <a:ln w="12600" cap="rnd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449" name="Line 13"/>
            <p:cNvSpPr>
              <a:spLocks noChangeShapeType="1"/>
            </p:cNvSpPr>
            <p:nvPr/>
          </p:nvSpPr>
          <p:spPr bwMode="auto">
            <a:xfrm flipH="1" flipV="1">
              <a:off x="3468688" y="930274"/>
              <a:ext cx="0" cy="71763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450" name="Line 14"/>
            <p:cNvSpPr>
              <a:spLocks noChangeShapeType="1"/>
            </p:cNvSpPr>
            <p:nvPr/>
          </p:nvSpPr>
          <p:spPr bwMode="auto">
            <a:xfrm flipH="1" flipV="1">
              <a:off x="3402013" y="930274"/>
              <a:ext cx="0" cy="71763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451" name="Line 16"/>
            <p:cNvSpPr>
              <a:spLocks noChangeShapeType="1"/>
            </p:cNvSpPr>
            <p:nvPr/>
          </p:nvSpPr>
          <p:spPr bwMode="auto">
            <a:xfrm flipV="1">
              <a:off x="3335338" y="908050"/>
              <a:ext cx="1587" cy="88900"/>
            </a:xfrm>
            <a:prstGeom prst="line">
              <a:avLst/>
            </a:prstGeom>
            <a:noFill/>
            <a:ln w="6480" cap="sq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452" name="Line 17"/>
            <p:cNvSpPr>
              <a:spLocks noChangeShapeType="1"/>
            </p:cNvSpPr>
            <p:nvPr/>
          </p:nvSpPr>
          <p:spPr bwMode="auto">
            <a:xfrm flipV="1">
              <a:off x="3538538" y="908048"/>
              <a:ext cx="0" cy="95684"/>
            </a:xfrm>
            <a:prstGeom prst="line">
              <a:avLst/>
            </a:prstGeom>
            <a:noFill/>
            <a:ln w="6480" cap="sq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453" name="Line 18"/>
            <p:cNvSpPr>
              <a:spLocks noChangeShapeType="1"/>
            </p:cNvSpPr>
            <p:nvPr/>
          </p:nvSpPr>
          <p:spPr bwMode="auto">
            <a:xfrm flipH="1" flipV="1">
              <a:off x="3340100" y="904873"/>
              <a:ext cx="198438" cy="0"/>
            </a:xfrm>
            <a:prstGeom prst="line">
              <a:avLst/>
            </a:prstGeom>
            <a:noFill/>
            <a:ln w="6480" cap="sq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2300" name="Line 24"/>
          <p:cNvSpPr>
            <a:spLocks noChangeShapeType="1"/>
          </p:cNvSpPr>
          <p:nvPr/>
        </p:nvSpPr>
        <p:spPr bwMode="auto">
          <a:xfrm>
            <a:off x="571500" y="1779662"/>
            <a:ext cx="1588" cy="144000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2301" name="Text Box 25"/>
          <p:cNvSpPr txBox="1">
            <a:spLocks noChangeArrowheads="1"/>
          </p:cNvSpPr>
          <p:nvPr/>
        </p:nvSpPr>
        <p:spPr bwMode="auto">
          <a:xfrm>
            <a:off x="811213" y="2266950"/>
            <a:ext cx="536575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buClrTx/>
              <a:buFontTx/>
              <a:buNone/>
            </a:pPr>
            <a:r>
              <a:rPr lang="it-IT" sz="800" b="1">
                <a:solidFill>
                  <a:srgbClr val="000000"/>
                </a:solidFill>
                <a:cs typeface="Arial" charset="0"/>
              </a:rPr>
              <a:t>A COY </a:t>
            </a:r>
          </a:p>
        </p:txBody>
      </p:sp>
      <p:grpSp>
        <p:nvGrpSpPr>
          <p:cNvPr id="12302" name="Gruppo 106"/>
          <p:cNvGrpSpPr>
            <a:grpSpLocks/>
          </p:cNvGrpSpPr>
          <p:nvPr/>
        </p:nvGrpSpPr>
        <p:grpSpPr bwMode="auto">
          <a:xfrm>
            <a:off x="820738" y="2771775"/>
            <a:ext cx="490537" cy="300038"/>
            <a:chOff x="3563888" y="4514453"/>
            <a:chExt cx="490538" cy="400050"/>
          </a:xfrm>
        </p:grpSpPr>
        <p:sp>
          <p:nvSpPr>
            <p:cNvPr id="12438" name="Rectangle 40"/>
            <p:cNvSpPr>
              <a:spLocks noChangeArrowheads="1"/>
            </p:cNvSpPr>
            <p:nvPr/>
          </p:nvSpPr>
          <p:spPr bwMode="auto">
            <a:xfrm>
              <a:off x="3563888" y="4581128"/>
              <a:ext cx="490538" cy="333375"/>
            </a:xfrm>
            <a:prstGeom prst="rect">
              <a:avLst/>
            </a:prstGeom>
            <a:solidFill>
              <a:srgbClr val="FFFFFF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439" name="Freeform 41"/>
            <p:cNvSpPr>
              <a:spLocks noChangeArrowheads="1"/>
            </p:cNvSpPr>
            <p:nvPr/>
          </p:nvSpPr>
          <p:spPr bwMode="auto">
            <a:xfrm>
              <a:off x="3563888" y="4581128"/>
              <a:ext cx="481013" cy="317500"/>
            </a:xfrm>
            <a:custGeom>
              <a:avLst/>
              <a:gdLst>
                <a:gd name="T0" fmla="*/ 0 w 339"/>
                <a:gd name="T1" fmla="*/ 2147483647 h 219"/>
                <a:gd name="T2" fmla="*/ 2147483647 w 339"/>
                <a:gd name="T3" fmla="*/ 0 h 219"/>
                <a:gd name="T4" fmla="*/ 0 60000 65536"/>
                <a:gd name="T5" fmla="*/ 0 60000 65536"/>
                <a:gd name="T6" fmla="*/ 0 w 339"/>
                <a:gd name="T7" fmla="*/ 0 h 219"/>
                <a:gd name="T8" fmla="*/ 339 w 339"/>
                <a:gd name="T9" fmla="*/ 219 h 21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39" h="219">
                  <a:moveTo>
                    <a:pt x="0" y="219"/>
                  </a:moveTo>
                  <a:lnTo>
                    <a:pt x="339" y="0"/>
                  </a:lnTo>
                </a:path>
              </a:pathLst>
            </a:custGeom>
            <a:solidFill>
              <a:srgbClr val="80E0FF"/>
            </a:solidFill>
            <a:ln w="9525" cap="sq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440" name="Freeform 42"/>
            <p:cNvSpPr>
              <a:spLocks noChangeArrowheads="1"/>
            </p:cNvSpPr>
            <p:nvPr/>
          </p:nvSpPr>
          <p:spPr bwMode="auto">
            <a:xfrm>
              <a:off x="3563888" y="4581128"/>
              <a:ext cx="485775" cy="317500"/>
            </a:xfrm>
            <a:custGeom>
              <a:avLst/>
              <a:gdLst>
                <a:gd name="T0" fmla="*/ 2147483647 w 342"/>
                <a:gd name="T1" fmla="*/ 2147483647 h 219"/>
                <a:gd name="T2" fmla="*/ 0 w 342"/>
                <a:gd name="T3" fmla="*/ 0 h 219"/>
                <a:gd name="T4" fmla="*/ 0 60000 65536"/>
                <a:gd name="T5" fmla="*/ 0 60000 65536"/>
                <a:gd name="T6" fmla="*/ 0 w 342"/>
                <a:gd name="T7" fmla="*/ 0 h 219"/>
                <a:gd name="T8" fmla="*/ 342 w 342"/>
                <a:gd name="T9" fmla="*/ 219 h 21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219">
                  <a:moveTo>
                    <a:pt x="342" y="219"/>
                  </a:moveTo>
                  <a:lnTo>
                    <a:pt x="0" y="0"/>
                  </a:lnTo>
                </a:path>
              </a:pathLst>
            </a:custGeom>
            <a:solidFill>
              <a:srgbClr val="80E0FF"/>
            </a:solidFill>
            <a:ln w="9525" cap="sq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441" name="Freeform 43"/>
            <p:cNvSpPr>
              <a:spLocks noChangeArrowheads="1"/>
            </p:cNvSpPr>
            <p:nvPr/>
          </p:nvSpPr>
          <p:spPr bwMode="auto">
            <a:xfrm>
              <a:off x="3751213" y="4793853"/>
              <a:ext cx="112713" cy="107950"/>
            </a:xfrm>
            <a:custGeom>
              <a:avLst/>
              <a:gdLst>
                <a:gd name="T0" fmla="*/ 2147483647 w 117"/>
                <a:gd name="T1" fmla="*/ 2147483647 h 202"/>
                <a:gd name="T2" fmla="*/ 2147483647 w 117"/>
                <a:gd name="T3" fmla="*/ 2147483647 h 202"/>
                <a:gd name="T4" fmla="*/ 2147483647 w 117"/>
                <a:gd name="T5" fmla="*/ 0 h 202"/>
                <a:gd name="T6" fmla="*/ 0 w 117"/>
                <a:gd name="T7" fmla="*/ 2147483647 h 202"/>
                <a:gd name="T8" fmla="*/ 2147483647 w 117"/>
                <a:gd name="T9" fmla="*/ 2147483647 h 2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"/>
                <a:gd name="T16" fmla="*/ 0 h 202"/>
                <a:gd name="T17" fmla="*/ 117 w 117"/>
                <a:gd name="T18" fmla="*/ 202 h 20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" h="202">
                  <a:moveTo>
                    <a:pt x="3" y="201"/>
                  </a:moveTo>
                  <a:lnTo>
                    <a:pt x="116" y="201"/>
                  </a:lnTo>
                  <a:lnTo>
                    <a:pt x="56" y="0"/>
                  </a:lnTo>
                  <a:lnTo>
                    <a:pt x="0" y="201"/>
                  </a:lnTo>
                  <a:lnTo>
                    <a:pt x="3" y="201"/>
                  </a:lnTo>
                </a:path>
              </a:pathLst>
            </a:custGeom>
            <a:solidFill>
              <a:srgbClr val="000000"/>
            </a:solidFill>
            <a:ln w="12600" cap="rnd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442" name="Oval 44"/>
            <p:cNvSpPr>
              <a:spLocks noChangeArrowheads="1"/>
            </p:cNvSpPr>
            <p:nvPr/>
          </p:nvSpPr>
          <p:spPr bwMode="auto">
            <a:xfrm>
              <a:off x="3781376" y="4514453"/>
              <a:ext cx="36512" cy="36513"/>
            </a:xfrm>
            <a:prstGeom prst="ellipse">
              <a:avLst/>
            </a:prstGeom>
            <a:solidFill>
              <a:srgbClr val="000000"/>
            </a:solidFill>
            <a:ln w="255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443" name="Oval 45"/>
            <p:cNvSpPr>
              <a:spLocks noChangeArrowheads="1"/>
            </p:cNvSpPr>
            <p:nvPr/>
          </p:nvSpPr>
          <p:spPr bwMode="auto">
            <a:xfrm>
              <a:off x="3884563" y="4514453"/>
              <a:ext cx="36513" cy="36513"/>
            </a:xfrm>
            <a:prstGeom prst="ellipse">
              <a:avLst/>
            </a:prstGeom>
            <a:solidFill>
              <a:srgbClr val="000000"/>
            </a:solidFill>
            <a:ln w="255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444" name="Oval 46"/>
            <p:cNvSpPr>
              <a:spLocks noChangeArrowheads="1"/>
            </p:cNvSpPr>
            <p:nvPr/>
          </p:nvSpPr>
          <p:spPr bwMode="auto">
            <a:xfrm>
              <a:off x="3673426" y="4514453"/>
              <a:ext cx="36512" cy="36513"/>
            </a:xfrm>
            <a:prstGeom prst="ellipse">
              <a:avLst/>
            </a:prstGeom>
            <a:solidFill>
              <a:srgbClr val="000000"/>
            </a:solidFill>
            <a:ln w="255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12303" name="Line 48"/>
          <p:cNvSpPr>
            <a:spLocks noChangeShapeType="1"/>
          </p:cNvSpPr>
          <p:nvPr/>
        </p:nvSpPr>
        <p:spPr bwMode="auto">
          <a:xfrm flipH="1" flipV="1">
            <a:off x="611560" y="2591594"/>
            <a:ext cx="217074" cy="0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2304" name="Rectangle 51"/>
          <p:cNvSpPr>
            <a:spLocks noChangeArrowheads="1"/>
          </p:cNvSpPr>
          <p:nvPr/>
        </p:nvSpPr>
        <p:spPr bwMode="auto">
          <a:xfrm>
            <a:off x="1714500" y="2081213"/>
            <a:ext cx="546100" cy="250825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800" b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SSAM</a:t>
            </a:r>
          </a:p>
        </p:txBody>
      </p:sp>
      <p:sp>
        <p:nvSpPr>
          <p:cNvPr id="12305" name="Line 52"/>
          <p:cNvSpPr>
            <a:spLocks noChangeShapeType="1"/>
          </p:cNvSpPr>
          <p:nvPr/>
        </p:nvSpPr>
        <p:spPr bwMode="auto">
          <a:xfrm>
            <a:off x="1987550" y="1779662"/>
            <a:ext cx="1588" cy="216000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grpSp>
        <p:nvGrpSpPr>
          <p:cNvPr id="12306" name="Gruppo 120"/>
          <p:cNvGrpSpPr>
            <a:grpSpLocks/>
          </p:cNvGrpSpPr>
          <p:nvPr/>
        </p:nvGrpSpPr>
        <p:grpSpPr bwMode="auto">
          <a:xfrm>
            <a:off x="5063395" y="2113644"/>
            <a:ext cx="546100" cy="249238"/>
            <a:chOff x="3954463" y="2451100"/>
            <a:chExt cx="546100" cy="333375"/>
          </a:xfrm>
        </p:grpSpPr>
        <p:sp>
          <p:nvSpPr>
            <p:cNvPr id="12435" name="Rectangle 53"/>
            <p:cNvSpPr>
              <a:spLocks noChangeArrowheads="1"/>
            </p:cNvSpPr>
            <p:nvPr/>
          </p:nvSpPr>
          <p:spPr bwMode="auto">
            <a:xfrm>
              <a:off x="3954463" y="2451100"/>
              <a:ext cx="546100" cy="333375"/>
            </a:xfrm>
            <a:prstGeom prst="rect">
              <a:avLst/>
            </a:prstGeom>
            <a:solidFill>
              <a:srgbClr val="FFFFFF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 sz="1600"/>
            </a:p>
          </p:txBody>
        </p:sp>
        <p:sp>
          <p:nvSpPr>
            <p:cNvPr id="12436" name="Freeform 54"/>
            <p:cNvSpPr>
              <a:spLocks noChangeArrowheads="1"/>
            </p:cNvSpPr>
            <p:nvPr/>
          </p:nvSpPr>
          <p:spPr bwMode="auto">
            <a:xfrm>
              <a:off x="4065588" y="2586038"/>
              <a:ext cx="315912" cy="128587"/>
            </a:xfrm>
            <a:custGeom>
              <a:avLst/>
              <a:gdLst>
                <a:gd name="T0" fmla="*/ 0 w 288"/>
                <a:gd name="T1" fmla="*/ 0 h 116"/>
                <a:gd name="T2" fmla="*/ 0 w 288"/>
                <a:gd name="T3" fmla="*/ 2147483647 h 116"/>
                <a:gd name="T4" fmla="*/ 2147483647 w 288"/>
                <a:gd name="T5" fmla="*/ 0 h 116"/>
                <a:gd name="T6" fmla="*/ 2147483647 w 288"/>
                <a:gd name="T7" fmla="*/ 2147483647 h 116"/>
                <a:gd name="T8" fmla="*/ 0 w 288"/>
                <a:gd name="T9" fmla="*/ 0 h 1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8"/>
                <a:gd name="T16" fmla="*/ 0 h 116"/>
                <a:gd name="T17" fmla="*/ 288 w 288"/>
                <a:gd name="T18" fmla="*/ 116 h 1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8" h="116">
                  <a:moveTo>
                    <a:pt x="0" y="0"/>
                  </a:moveTo>
                  <a:lnTo>
                    <a:pt x="0" y="116"/>
                  </a:lnTo>
                  <a:lnTo>
                    <a:pt x="288" y="0"/>
                  </a:lnTo>
                  <a:lnTo>
                    <a:pt x="288" y="1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00" cap="sq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 sz="1600"/>
            </a:p>
          </p:txBody>
        </p:sp>
        <p:sp>
          <p:nvSpPr>
            <p:cNvPr id="12437" name="Rectangle 55"/>
            <p:cNvSpPr>
              <a:spLocks noChangeArrowheads="1"/>
            </p:cNvSpPr>
            <p:nvPr/>
          </p:nvSpPr>
          <p:spPr bwMode="auto">
            <a:xfrm>
              <a:off x="4183109" y="2465828"/>
              <a:ext cx="83356" cy="185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0" tIns="0" rIns="0" bIns="0" anchor="ctr" anchorCtr="1">
              <a:spAutoFit/>
            </a:bodyPr>
            <a:lstStyle/>
            <a:p>
              <a:pPr algn="ct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US" sz="900" b="1">
                  <a:solidFill>
                    <a:srgbClr val="000000"/>
                  </a:solidFill>
                </a:rPr>
                <a:t>U</a:t>
              </a:r>
            </a:p>
          </p:txBody>
        </p:sp>
      </p:grpSp>
      <p:grpSp>
        <p:nvGrpSpPr>
          <p:cNvPr id="12307" name="Gruppo 119"/>
          <p:cNvGrpSpPr>
            <a:grpSpLocks/>
          </p:cNvGrpSpPr>
          <p:nvPr/>
        </p:nvGrpSpPr>
        <p:grpSpPr bwMode="auto">
          <a:xfrm>
            <a:off x="3940175" y="2962275"/>
            <a:ext cx="539750" cy="309563"/>
            <a:chOff x="1795463" y="5900738"/>
            <a:chExt cx="539750" cy="412750"/>
          </a:xfrm>
        </p:grpSpPr>
        <p:sp>
          <p:nvSpPr>
            <p:cNvPr id="12428" name="Rectangle 56"/>
            <p:cNvSpPr>
              <a:spLocks noChangeArrowheads="1"/>
            </p:cNvSpPr>
            <p:nvPr/>
          </p:nvSpPr>
          <p:spPr bwMode="auto">
            <a:xfrm>
              <a:off x="1795463" y="5981700"/>
              <a:ext cx="539750" cy="331788"/>
            </a:xfrm>
            <a:prstGeom prst="rect">
              <a:avLst/>
            </a:prstGeom>
            <a:solidFill>
              <a:srgbClr val="FFFFFF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429" name="Freeform 57"/>
            <p:cNvSpPr>
              <a:spLocks noChangeArrowheads="1"/>
            </p:cNvSpPr>
            <p:nvPr/>
          </p:nvSpPr>
          <p:spPr bwMode="auto">
            <a:xfrm>
              <a:off x="2009775" y="6238875"/>
              <a:ext cx="112713" cy="71438"/>
            </a:xfrm>
            <a:custGeom>
              <a:avLst/>
              <a:gdLst>
                <a:gd name="T0" fmla="*/ 2147483647 w 117"/>
                <a:gd name="T1" fmla="*/ 2147483647 h 202"/>
                <a:gd name="T2" fmla="*/ 2147483647 w 117"/>
                <a:gd name="T3" fmla="*/ 2147483647 h 202"/>
                <a:gd name="T4" fmla="*/ 2147483647 w 117"/>
                <a:gd name="T5" fmla="*/ 0 h 202"/>
                <a:gd name="T6" fmla="*/ 0 w 117"/>
                <a:gd name="T7" fmla="*/ 2147483647 h 202"/>
                <a:gd name="T8" fmla="*/ 2147483647 w 117"/>
                <a:gd name="T9" fmla="*/ 2147483647 h 2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"/>
                <a:gd name="T16" fmla="*/ 0 h 202"/>
                <a:gd name="T17" fmla="*/ 117 w 117"/>
                <a:gd name="T18" fmla="*/ 202 h 20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" h="202">
                  <a:moveTo>
                    <a:pt x="3" y="201"/>
                  </a:moveTo>
                  <a:lnTo>
                    <a:pt x="116" y="201"/>
                  </a:lnTo>
                  <a:lnTo>
                    <a:pt x="56" y="0"/>
                  </a:lnTo>
                  <a:lnTo>
                    <a:pt x="0" y="201"/>
                  </a:lnTo>
                  <a:lnTo>
                    <a:pt x="3" y="201"/>
                  </a:lnTo>
                </a:path>
              </a:pathLst>
            </a:custGeom>
            <a:solidFill>
              <a:srgbClr val="000000"/>
            </a:solidFill>
            <a:ln w="12600" cap="rnd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430" name="Oval 58"/>
            <p:cNvSpPr>
              <a:spLocks noChangeArrowheads="1"/>
            </p:cNvSpPr>
            <p:nvPr/>
          </p:nvSpPr>
          <p:spPr bwMode="auto">
            <a:xfrm>
              <a:off x="2044700" y="5900738"/>
              <a:ext cx="36513" cy="36512"/>
            </a:xfrm>
            <a:prstGeom prst="ellipse">
              <a:avLst/>
            </a:prstGeom>
            <a:solidFill>
              <a:srgbClr val="000000"/>
            </a:solidFill>
            <a:ln w="255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432" name="Line 60"/>
            <p:cNvSpPr>
              <a:spLocks noChangeShapeType="1"/>
            </p:cNvSpPr>
            <p:nvPr/>
          </p:nvSpPr>
          <p:spPr bwMode="auto">
            <a:xfrm>
              <a:off x="1939925" y="6070600"/>
              <a:ext cx="0" cy="96000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433" name="Line 61"/>
            <p:cNvSpPr>
              <a:spLocks noChangeShapeType="1"/>
            </p:cNvSpPr>
            <p:nvPr/>
          </p:nvSpPr>
          <p:spPr bwMode="auto">
            <a:xfrm flipH="1">
              <a:off x="2189163" y="6070600"/>
              <a:ext cx="1587" cy="97212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434" name="Line 62"/>
            <p:cNvSpPr>
              <a:spLocks noChangeShapeType="1"/>
            </p:cNvSpPr>
            <p:nvPr/>
          </p:nvSpPr>
          <p:spPr bwMode="auto">
            <a:xfrm>
              <a:off x="1946275" y="6068474"/>
              <a:ext cx="242888" cy="1588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2309" name="Line 69"/>
          <p:cNvSpPr>
            <a:spLocks noChangeShapeType="1"/>
          </p:cNvSpPr>
          <p:nvPr/>
        </p:nvSpPr>
        <p:spPr bwMode="auto">
          <a:xfrm flipH="1" flipV="1">
            <a:off x="498476" y="2009773"/>
            <a:ext cx="0" cy="66675"/>
          </a:xfrm>
          <a:prstGeom prst="line">
            <a:avLst/>
          </a:prstGeom>
          <a:noFill/>
          <a:ln w="6480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2310" name="Line 70"/>
          <p:cNvSpPr>
            <a:spLocks noChangeShapeType="1"/>
          </p:cNvSpPr>
          <p:nvPr/>
        </p:nvSpPr>
        <p:spPr bwMode="auto">
          <a:xfrm flipV="1">
            <a:off x="695325" y="2009775"/>
            <a:ext cx="1588" cy="66675"/>
          </a:xfrm>
          <a:prstGeom prst="line">
            <a:avLst/>
          </a:prstGeom>
          <a:noFill/>
          <a:ln w="6480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grpSp>
        <p:nvGrpSpPr>
          <p:cNvPr id="12311" name="Gruppo 104"/>
          <p:cNvGrpSpPr>
            <a:grpSpLocks/>
          </p:cNvGrpSpPr>
          <p:nvPr/>
        </p:nvGrpSpPr>
        <p:grpSpPr bwMode="auto">
          <a:xfrm>
            <a:off x="357188" y="2005014"/>
            <a:ext cx="487362" cy="354013"/>
            <a:chOff x="1285875" y="2122458"/>
            <a:chExt cx="487363" cy="473105"/>
          </a:xfrm>
        </p:grpSpPr>
        <p:sp>
          <p:nvSpPr>
            <p:cNvPr id="12422" name="Rectangle 19"/>
            <p:cNvSpPr>
              <a:spLocks noChangeArrowheads="1"/>
            </p:cNvSpPr>
            <p:nvPr/>
          </p:nvSpPr>
          <p:spPr bwMode="auto">
            <a:xfrm>
              <a:off x="1285875" y="2263775"/>
              <a:ext cx="487363" cy="331788"/>
            </a:xfrm>
            <a:prstGeom prst="rect">
              <a:avLst/>
            </a:prstGeom>
            <a:solidFill>
              <a:srgbClr val="FFFFFF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423" name="Freeform 20"/>
            <p:cNvSpPr>
              <a:spLocks noChangeArrowheads="1"/>
            </p:cNvSpPr>
            <p:nvPr/>
          </p:nvSpPr>
          <p:spPr bwMode="auto">
            <a:xfrm>
              <a:off x="1289050" y="2270125"/>
              <a:ext cx="481013" cy="317500"/>
            </a:xfrm>
            <a:custGeom>
              <a:avLst/>
              <a:gdLst>
                <a:gd name="T0" fmla="*/ 0 w 339"/>
                <a:gd name="T1" fmla="*/ 2147483647 h 219"/>
                <a:gd name="T2" fmla="*/ 2147483647 w 339"/>
                <a:gd name="T3" fmla="*/ 0 h 219"/>
                <a:gd name="T4" fmla="*/ 0 60000 65536"/>
                <a:gd name="T5" fmla="*/ 0 60000 65536"/>
                <a:gd name="T6" fmla="*/ 0 w 339"/>
                <a:gd name="T7" fmla="*/ 0 h 219"/>
                <a:gd name="T8" fmla="*/ 339 w 339"/>
                <a:gd name="T9" fmla="*/ 219 h 21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39" h="219">
                  <a:moveTo>
                    <a:pt x="0" y="219"/>
                  </a:moveTo>
                  <a:lnTo>
                    <a:pt x="339" y="0"/>
                  </a:lnTo>
                </a:path>
              </a:pathLst>
            </a:custGeom>
            <a:solidFill>
              <a:srgbClr val="80E0FF"/>
            </a:solidFill>
            <a:ln w="9525" cap="sq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424" name="Freeform 21"/>
            <p:cNvSpPr>
              <a:spLocks noChangeArrowheads="1"/>
            </p:cNvSpPr>
            <p:nvPr/>
          </p:nvSpPr>
          <p:spPr bwMode="auto">
            <a:xfrm>
              <a:off x="1285875" y="2270125"/>
              <a:ext cx="485775" cy="317500"/>
            </a:xfrm>
            <a:custGeom>
              <a:avLst/>
              <a:gdLst>
                <a:gd name="T0" fmla="*/ 2147483647 w 342"/>
                <a:gd name="T1" fmla="*/ 2147483647 h 219"/>
                <a:gd name="T2" fmla="*/ 0 w 342"/>
                <a:gd name="T3" fmla="*/ 0 h 219"/>
                <a:gd name="T4" fmla="*/ 0 60000 65536"/>
                <a:gd name="T5" fmla="*/ 0 60000 65536"/>
                <a:gd name="T6" fmla="*/ 0 w 342"/>
                <a:gd name="T7" fmla="*/ 0 h 219"/>
                <a:gd name="T8" fmla="*/ 342 w 342"/>
                <a:gd name="T9" fmla="*/ 219 h 21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219">
                  <a:moveTo>
                    <a:pt x="342" y="219"/>
                  </a:moveTo>
                  <a:lnTo>
                    <a:pt x="0" y="0"/>
                  </a:lnTo>
                </a:path>
              </a:pathLst>
            </a:custGeom>
            <a:solidFill>
              <a:srgbClr val="80E0FF"/>
            </a:solidFill>
            <a:ln w="9525" cap="sq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425" name="Freeform 22"/>
            <p:cNvSpPr>
              <a:spLocks noChangeArrowheads="1"/>
            </p:cNvSpPr>
            <p:nvPr/>
          </p:nvSpPr>
          <p:spPr bwMode="auto">
            <a:xfrm>
              <a:off x="1473200" y="2465388"/>
              <a:ext cx="112713" cy="107950"/>
            </a:xfrm>
            <a:custGeom>
              <a:avLst/>
              <a:gdLst>
                <a:gd name="T0" fmla="*/ 2147483647 w 117"/>
                <a:gd name="T1" fmla="*/ 2147483647 h 202"/>
                <a:gd name="T2" fmla="*/ 2147483647 w 117"/>
                <a:gd name="T3" fmla="*/ 2147483647 h 202"/>
                <a:gd name="T4" fmla="*/ 2147483647 w 117"/>
                <a:gd name="T5" fmla="*/ 0 h 202"/>
                <a:gd name="T6" fmla="*/ 0 w 117"/>
                <a:gd name="T7" fmla="*/ 2147483647 h 202"/>
                <a:gd name="T8" fmla="*/ 2147483647 w 117"/>
                <a:gd name="T9" fmla="*/ 2147483647 h 2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"/>
                <a:gd name="T16" fmla="*/ 0 h 202"/>
                <a:gd name="T17" fmla="*/ 117 w 117"/>
                <a:gd name="T18" fmla="*/ 202 h 20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" h="202">
                  <a:moveTo>
                    <a:pt x="3" y="201"/>
                  </a:moveTo>
                  <a:lnTo>
                    <a:pt x="116" y="201"/>
                  </a:lnTo>
                  <a:lnTo>
                    <a:pt x="56" y="0"/>
                  </a:lnTo>
                  <a:lnTo>
                    <a:pt x="0" y="201"/>
                  </a:lnTo>
                  <a:lnTo>
                    <a:pt x="3" y="201"/>
                  </a:lnTo>
                </a:path>
              </a:pathLst>
            </a:custGeom>
            <a:solidFill>
              <a:srgbClr val="000000"/>
            </a:solidFill>
            <a:ln w="12600" cap="rnd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426" name="Line 23"/>
            <p:cNvSpPr>
              <a:spLocks noChangeShapeType="1"/>
            </p:cNvSpPr>
            <p:nvPr/>
          </p:nvSpPr>
          <p:spPr bwMode="auto">
            <a:xfrm flipV="1">
              <a:off x="1528763" y="2153833"/>
              <a:ext cx="1587" cy="72166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427" name="Line 71"/>
            <p:cNvSpPr>
              <a:spLocks noChangeShapeType="1"/>
            </p:cNvSpPr>
            <p:nvPr/>
          </p:nvSpPr>
          <p:spPr bwMode="auto">
            <a:xfrm flipH="1">
              <a:off x="1427163" y="2122458"/>
              <a:ext cx="198437" cy="1588"/>
            </a:xfrm>
            <a:prstGeom prst="line">
              <a:avLst/>
            </a:prstGeom>
            <a:noFill/>
            <a:ln w="6480" cap="sq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2312" name="Line 72"/>
          <p:cNvSpPr>
            <a:spLocks noChangeShapeType="1"/>
          </p:cNvSpPr>
          <p:nvPr/>
        </p:nvSpPr>
        <p:spPr bwMode="auto">
          <a:xfrm flipH="1">
            <a:off x="600076" y="2951166"/>
            <a:ext cx="215900" cy="0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2313" name="Line 73"/>
          <p:cNvSpPr>
            <a:spLocks noChangeShapeType="1"/>
          </p:cNvSpPr>
          <p:nvPr/>
        </p:nvSpPr>
        <p:spPr bwMode="auto">
          <a:xfrm flipH="1" flipV="1">
            <a:off x="3663949" y="2295525"/>
            <a:ext cx="211137" cy="0"/>
          </a:xfrm>
          <a:prstGeom prst="line">
            <a:avLst/>
          </a:prstGeom>
          <a:noFill/>
          <a:ln w="9360" cap="sq">
            <a:solidFill>
              <a:srgbClr val="000000"/>
            </a:solidFill>
            <a:prstDash val="lg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grpSp>
        <p:nvGrpSpPr>
          <p:cNvPr id="12314" name="Gruppo 117"/>
          <p:cNvGrpSpPr>
            <a:grpSpLocks/>
          </p:cNvGrpSpPr>
          <p:nvPr/>
        </p:nvGrpSpPr>
        <p:grpSpPr bwMode="auto">
          <a:xfrm>
            <a:off x="3929063" y="2106613"/>
            <a:ext cx="825500" cy="385762"/>
            <a:chOff x="1784350" y="4760913"/>
            <a:chExt cx="826246" cy="514003"/>
          </a:xfrm>
        </p:grpSpPr>
        <p:sp>
          <p:nvSpPr>
            <p:cNvPr id="12417" name="Rectangle 49"/>
            <p:cNvSpPr>
              <a:spLocks noChangeArrowheads="1"/>
            </p:cNvSpPr>
            <p:nvPr/>
          </p:nvSpPr>
          <p:spPr bwMode="auto">
            <a:xfrm>
              <a:off x="1784350" y="4829175"/>
              <a:ext cx="550863" cy="333375"/>
            </a:xfrm>
            <a:prstGeom prst="rect">
              <a:avLst/>
            </a:prstGeom>
            <a:solidFill>
              <a:srgbClr val="FFFFFF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418" name="Freeform 50"/>
            <p:cNvSpPr>
              <a:spLocks noChangeArrowheads="1"/>
            </p:cNvSpPr>
            <p:nvPr/>
          </p:nvSpPr>
          <p:spPr bwMode="auto">
            <a:xfrm>
              <a:off x="2003425" y="5065713"/>
              <a:ext cx="112713" cy="73025"/>
            </a:xfrm>
            <a:custGeom>
              <a:avLst/>
              <a:gdLst>
                <a:gd name="T0" fmla="*/ 2147483647 w 117"/>
                <a:gd name="T1" fmla="*/ 2147483647 h 202"/>
                <a:gd name="T2" fmla="*/ 2147483647 w 117"/>
                <a:gd name="T3" fmla="*/ 2147483647 h 202"/>
                <a:gd name="T4" fmla="*/ 2147483647 w 117"/>
                <a:gd name="T5" fmla="*/ 0 h 202"/>
                <a:gd name="T6" fmla="*/ 0 w 117"/>
                <a:gd name="T7" fmla="*/ 2147483647 h 202"/>
                <a:gd name="T8" fmla="*/ 2147483647 w 117"/>
                <a:gd name="T9" fmla="*/ 2147483647 h 2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"/>
                <a:gd name="T16" fmla="*/ 0 h 202"/>
                <a:gd name="T17" fmla="*/ 117 w 117"/>
                <a:gd name="T18" fmla="*/ 202 h 20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" h="202">
                  <a:moveTo>
                    <a:pt x="3" y="201"/>
                  </a:moveTo>
                  <a:lnTo>
                    <a:pt x="116" y="201"/>
                  </a:lnTo>
                  <a:lnTo>
                    <a:pt x="56" y="0"/>
                  </a:lnTo>
                  <a:lnTo>
                    <a:pt x="0" y="201"/>
                  </a:lnTo>
                  <a:lnTo>
                    <a:pt x="3" y="201"/>
                  </a:lnTo>
                </a:path>
              </a:pathLst>
            </a:custGeom>
            <a:solidFill>
              <a:srgbClr val="000000"/>
            </a:solidFill>
            <a:ln w="12600" cap="rnd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419" name="Oval 67"/>
            <p:cNvSpPr>
              <a:spLocks noChangeArrowheads="1"/>
            </p:cNvSpPr>
            <p:nvPr/>
          </p:nvSpPr>
          <p:spPr bwMode="auto">
            <a:xfrm>
              <a:off x="2041525" y="4760913"/>
              <a:ext cx="36513" cy="34925"/>
            </a:xfrm>
            <a:prstGeom prst="ellipse">
              <a:avLst/>
            </a:prstGeom>
            <a:solidFill>
              <a:srgbClr val="000000"/>
            </a:solidFill>
            <a:ln w="255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420" name="Oval 68"/>
            <p:cNvSpPr>
              <a:spLocks noChangeArrowheads="1"/>
            </p:cNvSpPr>
            <p:nvPr/>
          </p:nvSpPr>
          <p:spPr bwMode="auto">
            <a:xfrm>
              <a:off x="2024063" y="4951413"/>
              <a:ext cx="71437" cy="73025"/>
            </a:xfrm>
            <a:prstGeom prst="ellipse">
              <a:avLst/>
            </a:prstGeom>
            <a:solidFill>
              <a:srgbClr val="000000"/>
            </a:solidFill>
            <a:ln w="255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421" name="Text Box 77"/>
            <p:cNvSpPr txBox="1">
              <a:spLocks noChangeArrowheads="1"/>
            </p:cNvSpPr>
            <p:nvPr/>
          </p:nvSpPr>
          <p:spPr bwMode="auto">
            <a:xfrm>
              <a:off x="2268538" y="4984750"/>
              <a:ext cx="342058" cy="290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>
                <a:buClrTx/>
                <a:buFontTx/>
                <a:buNone/>
              </a:pPr>
              <a:r>
                <a:rPr lang="it-IT" sz="800" b="1">
                  <a:solidFill>
                    <a:srgbClr val="000000"/>
                  </a:solidFill>
                  <a:cs typeface="Arial" charset="0"/>
                </a:rPr>
                <a:t>(3°)</a:t>
              </a:r>
            </a:p>
          </p:txBody>
        </p:sp>
      </p:grpSp>
      <p:sp>
        <p:nvSpPr>
          <p:cNvPr id="12315" name="Text Box 79"/>
          <p:cNvSpPr txBox="1">
            <a:spLocks noChangeArrowheads="1"/>
          </p:cNvSpPr>
          <p:nvPr/>
        </p:nvSpPr>
        <p:spPr bwMode="auto">
          <a:xfrm>
            <a:off x="4413250" y="3143250"/>
            <a:ext cx="348470" cy="21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buClrTx/>
              <a:buFontTx/>
              <a:buNone/>
            </a:pPr>
            <a:r>
              <a:rPr lang="it-IT" sz="800" b="1" dirty="0">
                <a:solidFill>
                  <a:srgbClr val="000000"/>
                </a:solidFill>
                <a:cs typeface="Arial" charset="0"/>
              </a:rPr>
              <a:t>(2°)</a:t>
            </a:r>
          </a:p>
        </p:txBody>
      </p:sp>
      <p:sp>
        <p:nvSpPr>
          <p:cNvPr id="12316" name="Rectangle 80"/>
          <p:cNvSpPr>
            <a:spLocks noChangeArrowheads="1"/>
          </p:cNvSpPr>
          <p:nvPr/>
        </p:nvSpPr>
        <p:spPr bwMode="auto">
          <a:xfrm>
            <a:off x="825500" y="2466975"/>
            <a:ext cx="546100" cy="249238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800" b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TACP</a:t>
            </a:r>
          </a:p>
        </p:txBody>
      </p:sp>
      <p:sp>
        <p:nvSpPr>
          <p:cNvPr id="12317" name="Line 82"/>
          <p:cNvSpPr>
            <a:spLocks noChangeShapeType="1"/>
          </p:cNvSpPr>
          <p:nvPr/>
        </p:nvSpPr>
        <p:spPr bwMode="auto">
          <a:xfrm>
            <a:off x="5340348" y="1783637"/>
            <a:ext cx="0" cy="252000"/>
          </a:xfrm>
          <a:prstGeom prst="line">
            <a:avLst/>
          </a:prstGeom>
          <a:noFill/>
          <a:ln w="9360" cap="sq">
            <a:solidFill>
              <a:srgbClr val="000000"/>
            </a:solidFill>
            <a:prstDash val="lg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2318" name="Text Box 83"/>
          <p:cNvSpPr txBox="1">
            <a:spLocks noChangeArrowheads="1"/>
          </p:cNvSpPr>
          <p:nvPr/>
        </p:nvSpPr>
        <p:spPr bwMode="auto">
          <a:xfrm>
            <a:off x="6538913" y="1006475"/>
            <a:ext cx="509587" cy="2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it-IT" sz="9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S1</a:t>
            </a:r>
          </a:p>
        </p:txBody>
      </p:sp>
      <p:sp>
        <p:nvSpPr>
          <p:cNvPr id="12319" name="Freeform 84"/>
          <p:cNvSpPr>
            <a:spLocks noChangeArrowheads="1"/>
          </p:cNvSpPr>
          <p:nvPr/>
        </p:nvSpPr>
        <p:spPr bwMode="auto">
          <a:xfrm>
            <a:off x="6538913" y="1571625"/>
            <a:ext cx="509587" cy="246063"/>
          </a:xfrm>
          <a:custGeom>
            <a:avLst/>
            <a:gdLst>
              <a:gd name="T0" fmla="*/ 0 w 568325"/>
              <a:gd name="T1" fmla="*/ 562 h 409575"/>
              <a:gd name="T2" fmla="*/ 33324 w 568325"/>
              <a:gd name="T3" fmla="*/ 562 h 409575"/>
              <a:gd name="T4" fmla="*/ 33324 w 568325"/>
              <a:gd name="T5" fmla="*/ 0 h 409575"/>
              <a:gd name="T6" fmla="*/ 0 w 568325"/>
              <a:gd name="T7" fmla="*/ 0 h 409575"/>
              <a:gd name="T8" fmla="*/ 0 w 568325"/>
              <a:gd name="T9" fmla="*/ 562 h 40957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68325"/>
              <a:gd name="T16" fmla="*/ 0 h 409575"/>
              <a:gd name="T17" fmla="*/ 568325 w 568325"/>
              <a:gd name="T18" fmla="*/ 409575 h 40957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68325" h="409575">
                <a:moveTo>
                  <a:pt x="0" y="409575"/>
                </a:moveTo>
                <a:lnTo>
                  <a:pt x="568325" y="409575"/>
                </a:lnTo>
                <a:lnTo>
                  <a:pt x="568325" y="0"/>
                </a:lnTo>
                <a:lnTo>
                  <a:pt x="0" y="0"/>
                </a:lnTo>
                <a:lnTo>
                  <a:pt x="0" y="409575"/>
                </a:lnTo>
                <a:close/>
              </a:path>
            </a:pathLst>
          </a:custGeom>
          <a:noFill/>
          <a:ln w="9360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it-IT"/>
          </a:p>
        </p:txBody>
      </p:sp>
      <p:sp>
        <p:nvSpPr>
          <p:cNvPr id="12320" name="Freeform 85"/>
          <p:cNvSpPr>
            <a:spLocks noChangeArrowheads="1"/>
          </p:cNvSpPr>
          <p:nvPr/>
        </p:nvSpPr>
        <p:spPr bwMode="auto">
          <a:xfrm>
            <a:off x="6538913" y="1255713"/>
            <a:ext cx="509587" cy="244475"/>
          </a:xfrm>
          <a:custGeom>
            <a:avLst/>
            <a:gdLst>
              <a:gd name="T0" fmla="*/ 0 w 568325"/>
              <a:gd name="T1" fmla="*/ 494 h 409575"/>
              <a:gd name="T2" fmla="*/ 33324 w 568325"/>
              <a:gd name="T3" fmla="*/ 494 h 409575"/>
              <a:gd name="T4" fmla="*/ 33324 w 568325"/>
              <a:gd name="T5" fmla="*/ 0 h 409575"/>
              <a:gd name="T6" fmla="*/ 0 w 568325"/>
              <a:gd name="T7" fmla="*/ 0 h 409575"/>
              <a:gd name="T8" fmla="*/ 0 w 568325"/>
              <a:gd name="T9" fmla="*/ 494 h 40957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68325"/>
              <a:gd name="T16" fmla="*/ 0 h 409575"/>
              <a:gd name="T17" fmla="*/ 568325 w 568325"/>
              <a:gd name="T18" fmla="*/ 409575 h 40957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68325" h="409575">
                <a:moveTo>
                  <a:pt x="0" y="409575"/>
                </a:moveTo>
                <a:lnTo>
                  <a:pt x="568325" y="409575"/>
                </a:lnTo>
                <a:lnTo>
                  <a:pt x="568325" y="0"/>
                </a:lnTo>
                <a:lnTo>
                  <a:pt x="0" y="0"/>
                </a:lnTo>
                <a:lnTo>
                  <a:pt x="0" y="409575"/>
                </a:lnTo>
                <a:close/>
              </a:path>
            </a:pathLst>
          </a:custGeom>
          <a:noFill/>
          <a:ln w="9360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it-IT"/>
          </a:p>
        </p:txBody>
      </p:sp>
      <p:sp>
        <p:nvSpPr>
          <p:cNvPr id="12321" name="Freeform 86"/>
          <p:cNvSpPr>
            <a:spLocks noChangeArrowheads="1"/>
          </p:cNvSpPr>
          <p:nvPr/>
        </p:nvSpPr>
        <p:spPr bwMode="auto">
          <a:xfrm>
            <a:off x="6538913" y="1887538"/>
            <a:ext cx="509587" cy="246062"/>
          </a:xfrm>
          <a:custGeom>
            <a:avLst/>
            <a:gdLst>
              <a:gd name="T0" fmla="*/ 0 w 568325"/>
              <a:gd name="T1" fmla="*/ 562 h 409575"/>
              <a:gd name="T2" fmla="*/ 33324 w 568325"/>
              <a:gd name="T3" fmla="*/ 562 h 409575"/>
              <a:gd name="T4" fmla="*/ 33324 w 568325"/>
              <a:gd name="T5" fmla="*/ 0 h 409575"/>
              <a:gd name="T6" fmla="*/ 0 w 568325"/>
              <a:gd name="T7" fmla="*/ 0 h 409575"/>
              <a:gd name="T8" fmla="*/ 0 w 568325"/>
              <a:gd name="T9" fmla="*/ 562 h 40957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68325"/>
              <a:gd name="T16" fmla="*/ 0 h 409575"/>
              <a:gd name="T17" fmla="*/ 568325 w 568325"/>
              <a:gd name="T18" fmla="*/ 409575 h 40957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68325" h="409575">
                <a:moveTo>
                  <a:pt x="0" y="409575"/>
                </a:moveTo>
                <a:lnTo>
                  <a:pt x="568325" y="409575"/>
                </a:lnTo>
                <a:lnTo>
                  <a:pt x="568325" y="0"/>
                </a:lnTo>
                <a:lnTo>
                  <a:pt x="0" y="0"/>
                </a:lnTo>
                <a:lnTo>
                  <a:pt x="0" y="409575"/>
                </a:lnTo>
                <a:close/>
              </a:path>
            </a:pathLst>
          </a:custGeom>
          <a:noFill/>
          <a:ln w="9360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it-IT"/>
          </a:p>
        </p:txBody>
      </p:sp>
      <p:sp>
        <p:nvSpPr>
          <p:cNvPr id="12322" name="Text Box 87"/>
          <p:cNvSpPr txBox="1">
            <a:spLocks noChangeArrowheads="1"/>
          </p:cNvSpPr>
          <p:nvPr/>
        </p:nvSpPr>
        <p:spPr bwMode="auto">
          <a:xfrm>
            <a:off x="6538913" y="1275606"/>
            <a:ext cx="509587" cy="2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it-IT" sz="9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S2</a:t>
            </a:r>
          </a:p>
        </p:txBody>
      </p:sp>
      <p:sp>
        <p:nvSpPr>
          <p:cNvPr id="12323" name="Text Box 88"/>
          <p:cNvSpPr txBox="1">
            <a:spLocks noChangeArrowheads="1"/>
          </p:cNvSpPr>
          <p:nvPr/>
        </p:nvSpPr>
        <p:spPr bwMode="auto">
          <a:xfrm>
            <a:off x="6538913" y="1606550"/>
            <a:ext cx="509587" cy="2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it-IT" sz="9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S3</a:t>
            </a:r>
          </a:p>
        </p:txBody>
      </p:sp>
      <p:sp>
        <p:nvSpPr>
          <p:cNvPr id="12324" name="Text Box 89"/>
          <p:cNvSpPr txBox="1">
            <a:spLocks noChangeArrowheads="1"/>
          </p:cNvSpPr>
          <p:nvPr/>
        </p:nvSpPr>
        <p:spPr bwMode="auto">
          <a:xfrm>
            <a:off x="6538913" y="1924050"/>
            <a:ext cx="509587" cy="2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it-IT" sz="9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S4</a:t>
            </a:r>
          </a:p>
        </p:txBody>
      </p:sp>
      <p:sp>
        <p:nvSpPr>
          <p:cNvPr id="12325" name="Line 90"/>
          <p:cNvSpPr>
            <a:spLocks noChangeShapeType="1"/>
          </p:cNvSpPr>
          <p:nvPr/>
        </p:nvSpPr>
        <p:spPr bwMode="auto">
          <a:xfrm>
            <a:off x="2908300" y="1784516"/>
            <a:ext cx="1588" cy="216000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2326" name="Line 91"/>
          <p:cNvSpPr>
            <a:spLocks noChangeShapeType="1"/>
          </p:cNvSpPr>
          <p:nvPr/>
        </p:nvSpPr>
        <p:spPr bwMode="auto">
          <a:xfrm flipH="1" flipV="1">
            <a:off x="3429000" y="1484313"/>
            <a:ext cx="3071813" cy="0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2327" name="Rectangle 94"/>
          <p:cNvSpPr>
            <a:spLocks noChangeArrowheads="1"/>
          </p:cNvSpPr>
          <p:nvPr/>
        </p:nvSpPr>
        <p:spPr bwMode="auto">
          <a:xfrm>
            <a:off x="7465219" y="1597025"/>
            <a:ext cx="357188" cy="195262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lIns="0" tIns="46800" rIns="0" bIns="468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8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FSE</a:t>
            </a:r>
          </a:p>
        </p:txBody>
      </p:sp>
      <p:sp>
        <p:nvSpPr>
          <p:cNvPr id="12328" name="Line 96"/>
          <p:cNvSpPr>
            <a:spLocks noChangeShapeType="1"/>
          </p:cNvSpPr>
          <p:nvPr/>
        </p:nvSpPr>
        <p:spPr bwMode="auto">
          <a:xfrm>
            <a:off x="7086600" y="1709738"/>
            <a:ext cx="342900" cy="0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pPr algn="ctr"/>
            <a:endParaRPr lang="it-IT"/>
          </a:p>
        </p:txBody>
      </p:sp>
      <p:sp>
        <p:nvSpPr>
          <p:cNvPr id="12329" name="Freeform 97"/>
          <p:cNvSpPr>
            <a:spLocks noChangeArrowheads="1"/>
          </p:cNvSpPr>
          <p:nvPr/>
        </p:nvSpPr>
        <p:spPr bwMode="auto">
          <a:xfrm>
            <a:off x="6538913" y="957263"/>
            <a:ext cx="509587" cy="246062"/>
          </a:xfrm>
          <a:custGeom>
            <a:avLst/>
            <a:gdLst>
              <a:gd name="T0" fmla="*/ 0 w 568325"/>
              <a:gd name="T1" fmla="*/ 500 h 409575"/>
              <a:gd name="T2" fmla="*/ 33324 w 568325"/>
              <a:gd name="T3" fmla="*/ 500 h 409575"/>
              <a:gd name="T4" fmla="*/ 33324 w 568325"/>
              <a:gd name="T5" fmla="*/ 0 h 409575"/>
              <a:gd name="T6" fmla="*/ 0 w 568325"/>
              <a:gd name="T7" fmla="*/ 0 h 409575"/>
              <a:gd name="T8" fmla="*/ 0 w 568325"/>
              <a:gd name="T9" fmla="*/ 500 h 40957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68325"/>
              <a:gd name="T16" fmla="*/ 0 h 409575"/>
              <a:gd name="T17" fmla="*/ 568325 w 568325"/>
              <a:gd name="T18" fmla="*/ 409575 h 40957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68325" h="409575">
                <a:moveTo>
                  <a:pt x="0" y="409575"/>
                </a:moveTo>
                <a:lnTo>
                  <a:pt x="568325" y="409575"/>
                </a:lnTo>
                <a:lnTo>
                  <a:pt x="568325" y="0"/>
                </a:lnTo>
                <a:lnTo>
                  <a:pt x="0" y="0"/>
                </a:lnTo>
                <a:lnTo>
                  <a:pt x="0" y="409575"/>
                </a:lnTo>
                <a:close/>
              </a:path>
            </a:pathLst>
          </a:custGeom>
          <a:noFill/>
          <a:ln w="9360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it-IT"/>
          </a:p>
        </p:txBody>
      </p:sp>
      <p:sp>
        <p:nvSpPr>
          <p:cNvPr id="12330" name="Rectangle 101"/>
          <p:cNvSpPr>
            <a:spLocks noChangeArrowheads="1"/>
          </p:cNvSpPr>
          <p:nvPr/>
        </p:nvSpPr>
        <p:spPr bwMode="auto">
          <a:xfrm>
            <a:off x="2643188" y="2094594"/>
            <a:ext cx="546100" cy="249238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800" b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MMT</a:t>
            </a:r>
          </a:p>
        </p:txBody>
      </p:sp>
      <p:grpSp>
        <p:nvGrpSpPr>
          <p:cNvPr id="12331" name="Gruppo 118"/>
          <p:cNvGrpSpPr>
            <a:grpSpLocks/>
          </p:cNvGrpSpPr>
          <p:nvPr/>
        </p:nvGrpSpPr>
        <p:grpSpPr bwMode="auto">
          <a:xfrm>
            <a:off x="3932238" y="2524125"/>
            <a:ext cx="822325" cy="398463"/>
            <a:chOff x="1787525" y="5316538"/>
            <a:chExt cx="823071" cy="533054"/>
          </a:xfrm>
        </p:grpSpPr>
        <p:sp>
          <p:nvSpPr>
            <p:cNvPr id="12412" name="Rectangle 64"/>
            <p:cNvSpPr>
              <a:spLocks noChangeArrowheads="1"/>
            </p:cNvSpPr>
            <p:nvPr/>
          </p:nvSpPr>
          <p:spPr bwMode="auto">
            <a:xfrm>
              <a:off x="1787525" y="5383213"/>
              <a:ext cx="547688" cy="365125"/>
            </a:xfrm>
            <a:prstGeom prst="rect">
              <a:avLst/>
            </a:prstGeom>
            <a:solidFill>
              <a:srgbClr val="FFFFFF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413" name="Freeform 65"/>
            <p:cNvSpPr>
              <a:spLocks noChangeArrowheads="1"/>
            </p:cNvSpPr>
            <p:nvPr/>
          </p:nvSpPr>
          <p:spPr bwMode="auto">
            <a:xfrm>
              <a:off x="1792288" y="5391150"/>
              <a:ext cx="538162" cy="347663"/>
            </a:xfrm>
            <a:custGeom>
              <a:avLst/>
              <a:gdLst>
                <a:gd name="T0" fmla="*/ 0 w 339"/>
                <a:gd name="T1" fmla="*/ 2147483647 h 219"/>
                <a:gd name="T2" fmla="*/ 2147483647 w 339"/>
                <a:gd name="T3" fmla="*/ 0 h 219"/>
                <a:gd name="T4" fmla="*/ 0 60000 65536"/>
                <a:gd name="T5" fmla="*/ 0 60000 65536"/>
                <a:gd name="T6" fmla="*/ 0 w 339"/>
                <a:gd name="T7" fmla="*/ 0 h 219"/>
                <a:gd name="T8" fmla="*/ 339 w 339"/>
                <a:gd name="T9" fmla="*/ 219 h 21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39" h="219">
                  <a:moveTo>
                    <a:pt x="0" y="219"/>
                  </a:moveTo>
                  <a:lnTo>
                    <a:pt x="339" y="0"/>
                  </a:lnTo>
                </a:path>
              </a:pathLst>
            </a:custGeom>
            <a:noFill/>
            <a:ln w="9525" cap="sq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414" name="Oval 66"/>
            <p:cNvSpPr>
              <a:spLocks noChangeArrowheads="1"/>
            </p:cNvSpPr>
            <p:nvPr/>
          </p:nvSpPr>
          <p:spPr bwMode="auto">
            <a:xfrm>
              <a:off x="1855788" y="5459413"/>
              <a:ext cx="411162" cy="212725"/>
            </a:xfrm>
            <a:prstGeom prst="ellips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415" name="Text Box 78"/>
            <p:cNvSpPr txBox="1">
              <a:spLocks noChangeArrowheads="1"/>
            </p:cNvSpPr>
            <p:nvPr/>
          </p:nvSpPr>
          <p:spPr bwMode="auto">
            <a:xfrm>
              <a:off x="2268538" y="5559425"/>
              <a:ext cx="342058" cy="290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>
                <a:buClrTx/>
                <a:buFontTx/>
                <a:buNone/>
              </a:pPr>
              <a:r>
                <a:rPr lang="it-IT" sz="800" b="1">
                  <a:solidFill>
                    <a:srgbClr val="000000"/>
                  </a:solidFill>
                  <a:cs typeface="Arial" charset="0"/>
                </a:rPr>
                <a:t>(2°)</a:t>
              </a:r>
            </a:p>
          </p:txBody>
        </p:sp>
        <p:sp>
          <p:nvSpPr>
            <p:cNvPr id="12416" name="Oval 128"/>
            <p:cNvSpPr>
              <a:spLocks noChangeArrowheads="1"/>
            </p:cNvSpPr>
            <p:nvPr/>
          </p:nvSpPr>
          <p:spPr bwMode="auto">
            <a:xfrm>
              <a:off x="2043113" y="5316538"/>
              <a:ext cx="36512" cy="36512"/>
            </a:xfrm>
            <a:prstGeom prst="ellipse">
              <a:avLst/>
            </a:prstGeom>
            <a:solidFill>
              <a:srgbClr val="000000"/>
            </a:solidFill>
            <a:ln w="255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12332" name="Line 131"/>
          <p:cNvSpPr>
            <a:spLocks noChangeShapeType="1"/>
          </p:cNvSpPr>
          <p:nvPr/>
        </p:nvSpPr>
        <p:spPr bwMode="auto">
          <a:xfrm flipH="1">
            <a:off x="601663" y="4262413"/>
            <a:ext cx="231775" cy="1587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grpSp>
        <p:nvGrpSpPr>
          <p:cNvPr id="12333" name="Gruppo 115"/>
          <p:cNvGrpSpPr>
            <a:grpSpLocks/>
          </p:cNvGrpSpPr>
          <p:nvPr/>
        </p:nvGrpSpPr>
        <p:grpSpPr bwMode="auto">
          <a:xfrm>
            <a:off x="838198" y="3594594"/>
            <a:ext cx="490538" cy="301625"/>
            <a:chOff x="1785938" y="3714750"/>
            <a:chExt cx="490537" cy="403225"/>
          </a:xfrm>
        </p:grpSpPr>
        <p:sp>
          <p:nvSpPr>
            <p:cNvPr id="12403" name="Oval 32"/>
            <p:cNvSpPr>
              <a:spLocks noChangeArrowheads="1"/>
            </p:cNvSpPr>
            <p:nvPr/>
          </p:nvSpPr>
          <p:spPr bwMode="auto">
            <a:xfrm>
              <a:off x="2208213" y="3922713"/>
              <a:ext cx="47625" cy="36512"/>
            </a:xfrm>
            <a:prstGeom prst="ellipse">
              <a:avLst/>
            </a:prstGeom>
            <a:solidFill>
              <a:srgbClr val="000000"/>
            </a:solidFill>
            <a:ln w="255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404" name="Oval 37"/>
            <p:cNvSpPr>
              <a:spLocks noChangeArrowheads="1"/>
            </p:cNvSpPr>
            <p:nvPr/>
          </p:nvSpPr>
          <p:spPr bwMode="auto">
            <a:xfrm>
              <a:off x="2154238" y="3816350"/>
              <a:ext cx="47625" cy="36513"/>
            </a:xfrm>
            <a:prstGeom prst="ellipse">
              <a:avLst/>
            </a:prstGeom>
            <a:solidFill>
              <a:srgbClr val="000000"/>
            </a:solidFill>
            <a:ln w="255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405" name="Oval 39"/>
            <p:cNvSpPr>
              <a:spLocks noChangeArrowheads="1"/>
            </p:cNvSpPr>
            <p:nvPr/>
          </p:nvSpPr>
          <p:spPr bwMode="auto">
            <a:xfrm>
              <a:off x="2047875" y="3816350"/>
              <a:ext cx="47625" cy="36513"/>
            </a:xfrm>
            <a:prstGeom prst="ellipse">
              <a:avLst/>
            </a:prstGeom>
            <a:solidFill>
              <a:srgbClr val="000000"/>
            </a:solidFill>
            <a:ln w="255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406" name="Rectangle 40"/>
            <p:cNvSpPr>
              <a:spLocks noChangeArrowheads="1"/>
            </p:cNvSpPr>
            <p:nvPr/>
          </p:nvSpPr>
          <p:spPr bwMode="auto">
            <a:xfrm>
              <a:off x="1785938" y="3784600"/>
              <a:ext cx="490537" cy="333375"/>
            </a:xfrm>
            <a:prstGeom prst="rect">
              <a:avLst/>
            </a:prstGeom>
            <a:solidFill>
              <a:srgbClr val="FFFFFF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407" name="Freeform 41"/>
            <p:cNvSpPr>
              <a:spLocks noChangeArrowheads="1"/>
            </p:cNvSpPr>
            <p:nvPr/>
          </p:nvSpPr>
          <p:spPr bwMode="auto">
            <a:xfrm>
              <a:off x="1795463" y="3781425"/>
              <a:ext cx="481012" cy="317500"/>
            </a:xfrm>
            <a:custGeom>
              <a:avLst/>
              <a:gdLst>
                <a:gd name="T0" fmla="*/ 0 w 339"/>
                <a:gd name="T1" fmla="*/ 2147483647 h 219"/>
                <a:gd name="T2" fmla="*/ 2147483647 w 339"/>
                <a:gd name="T3" fmla="*/ 0 h 219"/>
                <a:gd name="T4" fmla="*/ 0 60000 65536"/>
                <a:gd name="T5" fmla="*/ 0 60000 65536"/>
                <a:gd name="T6" fmla="*/ 0 w 339"/>
                <a:gd name="T7" fmla="*/ 0 h 219"/>
                <a:gd name="T8" fmla="*/ 339 w 339"/>
                <a:gd name="T9" fmla="*/ 219 h 21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39" h="219">
                  <a:moveTo>
                    <a:pt x="0" y="219"/>
                  </a:moveTo>
                  <a:lnTo>
                    <a:pt x="339" y="0"/>
                  </a:lnTo>
                </a:path>
              </a:pathLst>
            </a:custGeom>
            <a:solidFill>
              <a:srgbClr val="80E0FF"/>
            </a:solidFill>
            <a:ln w="9525" cap="sq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408" name="Freeform 43"/>
            <p:cNvSpPr>
              <a:spLocks noChangeArrowheads="1"/>
            </p:cNvSpPr>
            <p:nvPr/>
          </p:nvSpPr>
          <p:spPr bwMode="auto">
            <a:xfrm>
              <a:off x="1979613" y="4000500"/>
              <a:ext cx="112712" cy="107950"/>
            </a:xfrm>
            <a:custGeom>
              <a:avLst/>
              <a:gdLst>
                <a:gd name="T0" fmla="*/ 2147483647 w 117"/>
                <a:gd name="T1" fmla="*/ 2147483647 h 202"/>
                <a:gd name="T2" fmla="*/ 2147483647 w 117"/>
                <a:gd name="T3" fmla="*/ 2147483647 h 202"/>
                <a:gd name="T4" fmla="*/ 2147483647 w 117"/>
                <a:gd name="T5" fmla="*/ 0 h 202"/>
                <a:gd name="T6" fmla="*/ 0 w 117"/>
                <a:gd name="T7" fmla="*/ 2147483647 h 202"/>
                <a:gd name="T8" fmla="*/ 2147483647 w 117"/>
                <a:gd name="T9" fmla="*/ 2147483647 h 2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"/>
                <a:gd name="T16" fmla="*/ 0 h 202"/>
                <a:gd name="T17" fmla="*/ 117 w 117"/>
                <a:gd name="T18" fmla="*/ 202 h 20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" h="202">
                  <a:moveTo>
                    <a:pt x="3" y="201"/>
                  </a:moveTo>
                  <a:lnTo>
                    <a:pt x="116" y="201"/>
                  </a:lnTo>
                  <a:lnTo>
                    <a:pt x="56" y="0"/>
                  </a:lnTo>
                  <a:lnTo>
                    <a:pt x="0" y="201"/>
                  </a:lnTo>
                  <a:lnTo>
                    <a:pt x="3" y="201"/>
                  </a:lnTo>
                </a:path>
              </a:pathLst>
            </a:custGeom>
            <a:solidFill>
              <a:srgbClr val="000000"/>
            </a:solidFill>
            <a:ln w="12600" cap="rnd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409" name="Oval 44"/>
            <p:cNvSpPr>
              <a:spLocks noChangeArrowheads="1"/>
            </p:cNvSpPr>
            <p:nvPr/>
          </p:nvSpPr>
          <p:spPr bwMode="auto">
            <a:xfrm>
              <a:off x="2009775" y="3714750"/>
              <a:ext cx="36513" cy="36513"/>
            </a:xfrm>
            <a:prstGeom prst="ellipse">
              <a:avLst/>
            </a:prstGeom>
            <a:solidFill>
              <a:srgbClr val="000000"/>
            </a:solidFill>
            <a:ln w="255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410" name="Oval 45"/>
            <p:cNvSpPr>
              <a:spLocks noChangeArrowheads="1"/>
            </p:cNvSpPr>
            <p:nvPr/>
          </p:nvSpPr>
          <p:spPr bwMode="auto">
            <a:xfrm>
              <a:off x="2112963" y="3714750"/>
              <a:ext cx="36512" cy="36513"/>
            </a:xfrm>
            <a:prstGeom prst="ellipse">
              <a:avLst/>
            </a:prstGeom>
            <a:solidFill>
              <a:srgbClr val="000000"/>
            </a:solidFill>
            <a:ln w="255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411" name="Oval 46"/>
            <p:cNvSpPr>
              <a:spLocks noChangeArrowheads="1"/>
            </p:cNvSpPr>
            <p:nvPr/>
          </p:nvSpPr>
          <p:spPr bwMode="auto">
            <a:xfrm>
              <a:off x="1901825" y="3714750"/>
              <a:ext cx="36513" cy="36513"/>
            </a:xfrm>
            <a:prstGeom prst="ellipse">
              <a:avLst/>
            </a:prstGeom>
            <a:solidFill>
              <a:srgbClr val="000000"/>
            </a:solidFill>
            <a:ln w="255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12334" name="Gruppo 116"/>
          <p:cNvGrpSpPr>
            <a:grpSpLocks/>
          </p:cNvGrpSpPr>
          <p:nvPr/>
        </p:nvGrpSpPr>
        <p:grpSpPr bwMode="auto">
          <a:xfrm>
            <a:off x="764359" y="4075093"/>
            <a:ext cx="647739" cy="295729"/>
            <a:chOff x="1716861" y="4249738"/>
            <a:chExt cx="647739" cy="393701"/>
          </a:xfrm>
        </p:grpSpPr>
        <p:sp>
          <p:nvSpPr>
            <p:cNvPr id="12398" name="Rectangle 5"/>
            <p:cNvSpPr>
              <a:spLocks noChangeArrowheads="1"/>
            </p:cNvSpPr>
            <p:nvPr/>
          </p:nvSpPr>
          <p:spPr bwMode="auto">
            <a:xfrm>
              <a:off x="1793875" y="4311650"/>
              <a:ext cx="487363" cy="331789"/>
            </a:xfrm>
            <a:prstGeom prst="rect">
              <a:avLst/>
            </a:prstGeom>
            <a:solidFill>
              <a:srgbClr val="FFFFFF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 sz="800">
                <a:solidFill>
                  <a:srgbClr val="000000"/>
                </a:solidFill>
              </a:endParaRPr>
            </a:p>
          </p:txBody>
        </p:sp>
        <p:sp>
          <p:nvSpPr>
            <p:cNvPr id="12399" name="Oval 44"/>
            <p:cNvSpPr>
              <a:spLocks noChangeArrowheads="1"/>
            </p:cNvSpPr>
            <p:nvPr/>
          </p:nvSpPr>
          <p:spPr bwMode="auto">
            <a:xfrm>
              <a:off x="2036763" y="4249738"/>
              <a:ext cx="36512" cy="36512"/>
            </a:xfrm>
            <a:prstGeom prst="ellipse">
              <a:avLst/>
            </a:prstGeom>
            <a:solidFill>
              <a:srgbClr val="000000"/>
            </a:solidFill>
            <a:ln w="255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400" name="Oval 45"/>
            <p:cNvSpPr>
              <a:spLocks noChangeArrowheads="1"/>
            </p:cNvSpPr>
            <p:nvPr/>
          </p:nvSpPr>
          <p:spPr bwMode="auto">
            <a:xfrm>
              <a:off x="2139950" y="4249738"/>
              <a:ext cx="36513" cy="36512"/>
            </a:xfrm>
            <a:prstGeom prst="ellipse">
              <a:avLst/>
            </a:prstGeom>
            <a:solidFill>
              <a:srgbClr val="000000"/>
            </a:solidFill>
            <a:ln w="255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401" name="Oval 46"/>
            <p:cNvSpPr>
              <a:spLocks noChangeArrowheads="1"/>
            </p:cNvSpPr>
            <p:nvPr/>
          </p:nvSpPr>
          <p:spPr bwMode="auto">
            <a:xfrm>
              <a:off x="1928813" y="4249738"/>
              <a:ext cx="36512" cy="36512"/>
            </a:xfrm>
            <a:prstGeom prst="ellipse">
              <a:avLst/>
            </a:prstGeom>
            <a:solidFill>
              <a:srgbClr val="000000"/>
            </a:solidFill>
            <a:ln w="255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402" name="CasellaDiTesto 157"/>
            <p:cNvSpPr txBox="1">
              <a:spLocks noChangeArrowheads="1"/>
            </p:cNvSpPr>
            <p:nvPr/>
          </p:nvSpPr>
          <p:spPr bwMode="auto">
            <a:xfrm>
              <a:off x="1716861" y="4343794"/>
              <a:ext cx="647739" cy="266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it-IT" sz="700" b="1">
                  <a:solidFill>
                    <a:schemeClr val="tx1"/>
                  </a:solidFill>
                </a:rPr>
                <a:t>SPT MAN</a:t>
              </a:r>
            </a:p>
          </p:txBody>
        </p:sp>
      </p:grpSp>
      <p:grpSp>
        <p:nvGrpSpPr>
          <p:cNvPr id="12335" name="Gruppo 121"/>
          <p:cNvGrpSpPr>
            <a:grpSpLocks/>
          </p:cNvGrpSpPr>
          <p:nvPr/>
        </p:nvGrpSpPr>
        <p:grpSpPr bwMode="auto">
          <a:xfrm>
            <a:off x="5063395" y="2489882"/>
            <a:ext cx="546100" cy="249237"/>
            <a:chOff x="3954463" y="2952750"/>
            <a:chExt cx="546100" cy="333375"/>
          </a:xfrm>
        </p:grpSpPr>
        <p:sp>
          <p:nvSpPr>
            <p:cNvPr id="12395" name="Rectangle 53"/>
            <p:cNvSpPr>
              <a:spLocks noChangeArrowheads="1"/>
            </p:cNvSpPr>
            <p:nvPr/>
          </p:nvSpPr>
          <p:spPr bwMode="auto">
            <a:xfrm>
              <a:off x="3954463" y="2952750"/>
              <a:ext cx="546100" cy="333375"/>
            </a:xfrm>
            <a:prstGeom prst="rect">
              <a:avLst/>
            </a:prstGeom>
            <a:solidFill>
              <a:srgbClr val="FFFFFF"/>
            </a:solidFill>
            <a:ln w="9360" cap="sq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 sz="1600"/>
            </a:p>
          </p:txBody>
        </p:sp>
        <p:sp>
          <p:nvSpPr>
            <p:cNvPr id="12396" name="Freeform 54"/>
            <p:cNvSpPr>
              <a:spLocks noChangeArrowheads="1"/>
            </p:cNvSpPr>
            <p:nvPr/>
          </p:nvSpPr>
          <p:spPr bwMode="auto">
            <a:xfrm>
              <a:off x="4065588" y="3087688"/>
              <a:ext cx="315912" cy="128587"/>
            </a:xfrm>
            <a:custGeom>
              <a:avLst/>
              <a:gdLst>
                <a:gd name="T0" fmla="*/ 0 w 288"/>
                <a:gd name="T1" fmla="*/ 0 h 116"/>
                <a:gd name="T2" fmla="*/ 0 w 288"/>
                <a:gd name="T3" fmla="*/ 2147483647 h 116"/>
                <a:gd name="T4" fmla="*/ 2147483647 w 288"/>
                <a:gd name="T5" fmla="*/ 0 h 116"/>
                <a:gd name="T6" fmla="*/ 2147483647 w 288"/>
                <a:gd name="T7" fmla="*/ 2147483647 h 116"/>
                <a:gd name="T8" fmla="*/ 0 w 288"/>
                <a:gd name="T9" fmla="*/ 0 h 1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8"/>
                <a:gd name="T16" fmla="*/ 0 h 116"/>
                <a:gd name="T17" fmla="*/ 288 w 288"/>
                <a:gd name="T18" fmla="*/ 116 h 1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8" h="116">
                  <a:moveTo>
                    <a:pt x="0" y="0"/>
                  </a:moveTo>
                  <a:lnTo>
                    <a:pt x="0" y="116"/>
                  </a:lnTo>
                  <a:lnTo>
                    <a:pt x="288" y="0"/>
                  </a:lnTo>
                  <a:lnTo>
                    <a:pt x="288" y="1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00" cap="sq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 sz="1600"/>
            </a:p>
          </p:txBody>
        </p:sp>
        <p:sp>
          <p:nvSpPr>
            <p:cNvPr id="12397" name="Rectangle 55"/>
            <p:cNvSpPr>
              <a:spLocks noChangeArrowheads="1"/>
            </p:cNvSpPr>
            <p:nvPr/>
          </p:nvSpPr>
          <p:spPr bwMode="auto">
            <a:xfrm>
              <a:off x="4183109" y="2967478"/>
              <a:ext cx="83356" cy="18525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anchor="ctr" anchorCtr="1">
              <a:spAutoFit/>
            </a:bodyPr>
            <a:lstStyle/>
            <a:p>
              <a:pPr algn="ct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US" sz="900" b="1">
                  <a:solidFill>
                    <a:srgbClr val="000000"/>
                  </a:solidFill>
                </a:rPr>
                <a:t>A</a:t>
              </a:r>
            </a:p>
          </p:txBody>
        </p:sp>
      </p:grpSp>
      <p:grpSp>
        <p:nvGrpSpPr>
          <p:cNvPr id="12336" name="Gruppo 122"/>
          <p:cNvGrpSpPr>
            <a:grpSpLocks/>
          </p:cNvGrpSpPr>
          <p:nvPr/>
        </p:nvGrpSpPr>
        <p:grpSpPr bwMode="auto">
          <a:xfrm>
            <a:off x="5063395" y="2862537"/>
            <a:ext cx="546100" cy="251230"/>
            <a:chOff x="3954463" y="3450147"/>
            <a:chExt cx="546100" cy="336041"/>
          </a:xfrm>
        </p:grpSpPr>
        <p:sp>
          <p:nvSpPr>
            <p:cNvPr id="12392" name="Rectangle 53"/>
            <p:cNvSpPr>
              <a:spLocks noChangeArrowheads="1"/>
            </p:cNvSpPr>
            <p:nvPr/>
          </p:nvSpPr>
          <p:spPr bwMode="auto">
            <a:xfrm>
              <a:off x="3954463" y="3452813"/>
              <a:ext cx="546100" cy="333375"/>
            </a:xfrm>
            <a:prstGeom prst="rect">
              <a:avLst/>
            </a:prstGeom>
            <a:solidFill>
              <a:srgbClr val="FFFFFF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 sz="1600"/>
            </a:p>
          </p:txBody>
        </p:sp>
        <p:sp>
          <p:nvSpPr>
            <p:cNvPr id="12393" name="Freeform 54"/>
            <p:cNvSpPr>
              <a:spLocks noChangeArrowheads="1"/>
            </p:cNvSpPr>
            <p:nvPr/>
          </p:nvSpPr>
          <p:spPr bwMode="auto">
            <a:xfrm>
              <a:off x="4065588" y="3587750"/>
              <a:ext cx="315912" cy="128588"/>
            </a:xfrm>
            <a:custGeom>
              <a:avLst/>
              <a:gdLst>
                <a:gd name="T0" fmla="*/ 0 w 288"/>
                <a:gd name="T1" fmla="*/ 0 h 116"/>
                <a:gd name="T2" fmla="*/ 0 w 288"/>
                <a:gd name="T3" fmla="*/ 2147483647 h 116"/>
                <a:gd name="T4" fmla="*/ 2147483647 w 288"/>
                <a:gd name="T5" fmla="*/ 0 h 116"/>
                <a:gd name="T6" fmla="*/ 2147483647 w 288"/>
                <a:gd name="T7" fmla="*/ 2147483647 h 116"/>
                <a:gd name="T8" fmla="*/ 0 w 288"/>
                <a:gd name="T9" fmla="*/ 0 h 1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8"/>
                <a:gd name="T16" fmla="*/ 0 h 116"/>
                <a:gd name="T17" fmla="*/ 288 w 288"/>
                <a:gd name="T18" fmla="*/ 116 h 1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8" h="116">
                  <a:moveTo>
                    <a:pt x="0" y="0"/>
                  </a:moveTo>
                  <a:lnTo>
                    <a:pt x="0" y="116"/>
                  </a:lnTo>
                  <a:lnTo>
                    <a:pt x="288" y="0"/>
                  </a:lnTo>
                  <a:lnTo>
                    <a:pt x="288" y="1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00" cap="sq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 sz="1600"/>
            </a:p>
          </p:txBody>
        </p:sp>
        <p:sp>
          <p:nvSpPr>
            <p:cNvPr id="12394" name="Rectangle 55"/>
            <p:cNvSpPr>
              <a:spLocks noChangeArrowheads="1"/>
            </p:cNvSpPr>
            <p:nvPr/>
          </p:nvSpPr>
          <p:spPr bwMode="auto">
            <a:xfrm>
              <a:off x="4110964" y="3450147"/>
              <a:ext cx="243656" cy="185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0" tIns="0" rIns="0" bIns="0" anchor="ctr" anchorCtr="1">
              <a:spAutoFit/>
            </a:bodyPr>
            <a:lstStyle/>
            <a:p>
              <a:pPr algn="ct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US" sz="900" b="1">
                  <a:solidFill>
                    <a:srgbClr val="000000"/>
                  </a:solidFill>
                </a:rPr>
                <a:t>SAR</a:t>
              </a:r>
            </a:p>
          </p:txBody>
        </p:sp>
      </p:grpSp>
      <p:pic>
        <p:nvPicPr>
          <p:cNvPr id="12390" name="Immagine 126" descr="2560px-Flag_of_the_United_States.svg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577" y="3540300"/>
            <a:ext cx="226693" cy="121143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</p:pic>
      <p:grpSp>
        <p:nvGrpSpPr>
          <p:cNvPr id="15" name="Gruppo 106"/>
          <p:cNvGrpSpPr>
            <a:grpSpLocks/>
          </p:cNvGrpSpPr>
          <p:nvPr/>
        </p:nvGrpSpPr>
        <p:grpSpPr bwMode="auto">
          <a:xfrm>
            <a:off x="1545338" y="3301577"/>
            <a:ext cx="490534" cy="299295"/>
            <a:chOff x="3563888" y="4514453"/>
            <a:chExt cx="490538" cy="400050"/>
          </a:xfrm>
          <a:noFill/>
        </p:grpSpPr>
        <p:sp>
          <p:nvSpPr>
            <p:cNvPr id="120" name="Rectangle 40"/>
            <p:cNvSpPr>
              <a:spLocks noChangeArrowheads="1"/>
            </p:cNvSpPr>
            <p:nvPr/>
          </p:nvSpPr>
          <p:spPr bwMode="auto">
            <a:xfrm>
              <a:off x="3563888" y="4581128"/>
              <a:ext cx="490538" cy="333375"/>
            </a:xfrm>
            <a:prstGeom prst="rect">
              <a:avLst/>
            </a:prstGeom>
            <a:grpFill/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24" name="Oval 44"/>
            <p:cNvSpPr>
              <a:spLocks noChangeArrowheads="1"/>
            </p:cNvSpPr>
            <p:nvPr/>
          </p:nvSpPr>
          <p:spPr bwMode="auto">
            <a:xfrm>
              <a:off x="3781376" y="4514453"/>
              <a:ext cx="36512" cy="36513"/>
            </a:xfrm>
            <a:prstGeom prst="ellipse">
              <a:avLst/>
            </a:prstGeom>
            <a:solidFill>
              <a:schemeClr val="tx1"/>
            </a:solidFill>
            <a:ln w="255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it-IT"/>
            </a:p>
          </p:txBody>
        </p:sp>
      </p:grpSp>
      <p:cxnSp>
        <p:nvCxnSpPr>
          <p:cNvPr id="12343" name="Connettore 1 150"/>
          <p:cNvCxnSpPr>
            <a:cxnSpLocks noChangeShapeType="1"/>
          </p:cNvCxnSpPr>
          <p:nvPr/>
        </p:nvCxnSpPr>
        <p:spPr bwMode="auto">
          <a:xfrm>
            <a:off x="6385322" y="4413250"/>
            <a:ext cx="714375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44" name="Connettore 1 153"/>
          <p:cNvCxnSpPr>
            <a:cxnSpLocks noChangeShapeType="1"/>
          </p:cNvCxnSpPr>
          <p:nvPr/>
        </p:nvCxnSpPr>
        <p:spPr bwMode="auto">
          <a:xfrm>
            <a:off x="6385322" y="4681538"/>
            <a:ext cx="714375" cy="0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345" name="CasellaDiTesto 154"/>
          <p:cNvSpPr txBox="1">
            <a:spLocks noChangeArrowheads="1"/>
          </p:cNvSpPr>
          <p:nvPr/>
        </p:nvSpPr>
        <p:spPr bwMode="auto">
          <a:xfrm>
            <a:off x="7171134" y="4313238"/>
            <a:ext cx="8572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it-IT" sz="1200">
                <a:solidFill>
                  <a:schemeClr val="tx1"/>
                </a:solidFill>
              </a:rPr>
              <a:t>TACOM</a:t>
            </a:r>
          </a:p>
        </p:txBody>
      </p:sp>
      <p:sp>
        <p:nvSpPr>
          <p:cNvPr id="12346" name="CasellaDiTesto 156"/>
          <p:cNvSpPr txBox="1">
            <a:spLocks noChangeArrowheads="1"/>
          </p:cNvSpPr>
          <p:nvPr/>
        </p:nvSpPr>
        <p:spPr bwMode="auto">
          <a:xfrm>
            <a:off x="7171134" y="4581525"/>
            <a:ext cx="8572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it-IT" sz="1200">
                <a:solidFill>
                  <a:schemeClr val="tx1"/>
                </a:solidFill>
              </a:rPr>
              <a:t>TACON</a:t>
            </a:r>
          </a:p>
        </p:txBody>
      </p:sp>
      <p:sp>
        <p:nvSpPr>
          <p:cNvPr id="12347" name="Rettangolo 157"/>
          <p:cNvSpPr>
            <a:spLocks noChangeArrowheads="1"/>
          </p:cNvSpPr>
          <p:nvPr/>
        </p:nvSpPr>
        <p:spPr bwMode="auto">
          <a:xfrm>
            <a:off x="6313884" y="4089400"/>
            <a:ext cx="1714500" cy="768350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2348" name="CasellaDiTesto 158"/>
          <p:cNvSpPr txBox="1">
            <a:spLocks noChangeArrowheads="1"/>
          </p:cNvSpPr>
          <p:nvPr/>
        </p:nvSpPr>
        <p:spPr bwMode="auto">
          <a:xfrm>
            <a:off x="6313884" y="4090988"/>
            <a:ext cx="1071563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it-IT" sz="1100" b="1" u="sng">
                <a:solidFill>
                  <a:schemeClr val="tx1"/>
                </a:solidFill>
              </a:rPr>
              <a:t>LEGENDA</a:t>
            </a:r>
          </a:p>
        </p:txBody>
      </p:sp>
      <p:cxnSp>
        <p:nvCxnSpPr>
          <p:cNvPr id="12349" name="Connettore 1 154"/>
          <p:cNvCxnSpPr>
            <a:cxnSpLocks noChangeShapeType="1"/>
          </p:cNvCxnSpPr>
          <p:nvPr/>
        </p:nvCxnSpPr>
        <p:spPr bwMode="auto">
          <a:xfrm rot="5400000">
            <a:off x="-353925" y="3309726"/>
            <a:ext cx="19080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50" name="Connettore 1 160"/>
          <p:cNvCxnSpPr>
            <a:cxnSpLocks noChangeShapeType="1"/>
          </p:cNvCxnSpPr>
          <p:nvPr/>
        </p:nvCxnSpPr>
        <p:spPr bwMode="auto">
          <a:xfrm rot="5400000">
            <a:off x="2978106" y="2470195"/>
            <a:ext cx="1332000" cy="1587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51" name="Connettore 1 162"/>
          <p:cNvCxnSpPr>
            <a:cxnSpLocks noChangeShapeType="1"/>
            <a:stCxn id="12296" idx="0"/>
          </p:cNvCxnSpPr>
          <p:nvPr/>
        </p:nvCxnSpPr>
        <p:spPr bwMode="auto">
          <a:xfrm>
            <a:off x="3429000" y="1784349"/>
            <a:ext cx="19080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359" name="Line 73"/>
          <p:cNvSpPr>
            <a:spLocks noChangeShapeType="1"/>
          </p:cNvSpPr>
          <p:nvPr/>
        </p:nvSpPr>
        <p:spPr bwMode="auto">
          <a:xfrm flipH="1" flipV="1">
            <a:off x="3635374" y="2702058"/>
            <a:ext cx="239713" cy="0"/>
          </a:xfrm>
          <a:prstGeom prst="line">
            <a:avLst/>
          </a:prstGeom>
          <a:noFill/>
          <a:ln w="9360" cap="sq">
            <a:solidFill>
              <a:srgbClr val="000000"/>
            </a:solidFill>
            <a:prstDash val="lg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2360" name="Line 73"/>
          <p:cNvSpPr>
            <a:spLocks noChangeShapeType="1"/>
          </p:cNvSpPr>
          <p:nvPr/>
        </p:nvSpPr>
        <p:spPr bwMode="auto">
          <a:xfrm flipH="1" flipV="1">
            <a:off x="3635375" y="3136989"/>
            <a:ext cx="259938" cy="0"/>
          </a:xfrm>
          <a:prstGeom prst="line">
            <a:avLst/>
          </a:prstGeom>
          <a:noFill/>
          <a:ln w="9360" cap="sq">
            <a:solidFill>
              <a:srgbClr val="000000"/>
            </a:solidFill>
            <a:prstDash val="lg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2364" name="Line 131"/>
          <p:cNvSpPr>
            <a:spLocks noChangeShapeType="1"/>
          </p:cNvSpPr>
          <p:nvPr/>
        </p:nvSpPr>
        <p:spPr bwMode="auto">
          <a:xfrm flipH="1">
            <a:off x="606423" y="3785094"/>
            <a:ext cx="231775" cy="1588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76" name="Rettangolo 175"/>
          <p:cNvSpPr/>
          <p:nvPr/>
        </p:nvSpPr>
        <p:spPr bwMode="auto">
          <a:xfrm>
            <a:off x="8155547" y="803815"/>
            <a:ext cx="971550" cy="4086225"/>
          </a:xfrm>
          <a:prstGeom prst="rect">
            <a:avLst/>
          </a:prstGeom>
          <a:solidFill>
            <a:srgbClr val="0000FF">
              <a:alpha val="69804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 defTabSz="457200"/>
            <a:endParaRPr lang="it-IT" sz="2800" b="1">
              <a:solidFill>
                <a:prstClr val="white"/>
              </a:solidFill>
            </a:endParaRPr>
          </a:p>
        </p:txBody>
      </p:sp>
      <p:cxnSp>
        <p:nvCxnSpPr>
          <p:cNvPr id="178" name="Connettore 1 14"/>
          <p:cNvCxnSpPr>
            <a:cxnSpLocks/>
          </p:cNvCxnSpPr>
          <p:nvPr/>
        </p:nvCxnSpPr>
        <p:spPr>
          <a:xfrm>
            <a:off x="0" y="795338"/>
            <a:ext cx="9144000" cy="0"/>
          </a:xfrm>
          <a:prstGeom prst="line">
            <a:avLst/>
          </a:prstGeom>
          <a:ln w="31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9" name="CasellaDiTesto 178"/>
          <p:cNvSpPr txBox="1"/>
          <p:nvPr/>
        </p:nvSpPr>
        <p:spPr>
          <a:xfrm rot="16200000">
            <a:off x="6981879" y="2649201"/>
            <a:ext cx="33188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VERTIGO</a:t>
            </a:r>
          </a:p>
        </p:txBody>
      </p:sp>
      <p:sp>
        <p:nvSpPr>
          <p:cNvPr id="180" name="Text Box 89"/>
          <p:cNvSpPr txBox="1">
            <a:spLocks noChangeArrowheads="1"/>
          </p:cNvSpPr>
          <p:nvPr/>
        </p:nvSpPr>
        <p:spPr bwMode="auto">
          <a:xfrm>
            <a:off x="6538913" y="2211710"/>
            <a:ext cx="509587" cy="233363"/>
          </a:xfrm>
          <a:prstGeom prst="rect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0000" tIns="46800" rIns="90000" bIns="46800" anchor="ctr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it-IT" sz="9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S6</a:t>
            </a:r>
          </a:p>
        </p:txBody>
      </p:sp>
      <p:cxnSp>
        <p:nvCxnSpPr>
          <p:cNvPr id="181" name="Connettore 1 153"/>
          <p:cNvCxnSpPr>
            <a:cxnSpLocks noChangeShapeType="1"/>
          </p:cNvCxnSpPr>
          <p:nvPr/>
        </p:nvCxnSpPr>
        <p:spPr bwMode="auto">
          <a:xfrm>
            <a:off x="1223664" y="3498575"/>
            <a:ext cx="3240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2" name="Connettore 1 153"/>
          <p:cNvCxnSpPr>
            <a:cxnSpLocks noChangeShapeType="1"/>
          </p:cNvCxnSpPr>
          <p:nvPr/>
        </p:nvCxnSpPr>
        <p:spPr bwMode="auto">
          <a:xfrm flipV="1">
            <a:off x="1224756" y="3176588"/>
            <a:ext cx="1" cy="321987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Connettore 1 7"/>
          <p:cNvCxnSpPr/>
          <p:nvPr/>
        </p:nvCxnSpPr>
        <p:spPr>
          <a:xfrm flipV="1">
            <a:off x="1545338" y="3360738"/>
            <a:ext cx="490534" cy="240134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9" name="Line 60"/>
          <p:cNvSpPr>
            <a:spLocks noChangeShapeType="1"/>
          </p:cNvSpPr>
          <p:nvPr/>
        </p:nvSpPr>
        <p:spPr bwMode="auto">
          <a:xfrm>
            <a:off x="4209518" y="3090581"/>
            <a:ext cx="0" cy="72000"/>
          </a:xfrm>
          <a:prstGeom prst="line">
            <a:avLst/>
          </a:prstGeom>
          <a:noFill/>
          <a:ln w="12600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37" name="Titolo 14">
            <a:extLst>
              <a:ext uri="{FF2B5EF4-FFF2-40B4-BE49-F238E27FC236}">
                <a16:creationId xmlns:a16="http://schemas.microsoft.com/office/drawing/2014/main" id="{3F1275A7-200F-46A4-9231-0D6604EDA3EA}"/>
              </a:ext>
            </a:extLst>
          </p:cNvPr>
          <p:cNvSpPr txBox="1">
            <a:spLocks/>
          </p:cNvSpPr>
          <p:nvPr/>
        </p:nvSpPr>
        <p:spPr>
          <a:xfrm>
            <a:off x="457200" y="-20538"/>
            <a:ext cx="8228520" cy="8580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C3231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 defTabSz="914400"/>
            <a:endParaRPr lang="it-IT" sz="12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 defTabSz="914400"/>
            <a:endParaRPr lang="it-IT" sz="12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 defTabSz="914400"/>
            <a:endParaRPr lang="it-IT" sz="12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 defTabSz="914400"/>
            <a:r>
              <a:rPr lang="it-IT" sz="1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EXERCISE STRUCTURE ALPINE STAR 2022 - VERTIGO -</a:t>
            </a:r>
          </a:p>
        </p:txBody>
      </p:sp>
      <p:sp>
        <p:nvSpPr>
          <p:cNvPr id="138" name="Text Box 79">
            <a:extLst>
              <a:ext uri="{FF2B5EF4-FFF2-40B4-BE49-F238E27FC236}">
                <a16:creationId xmlns:a16="http://schemas.microsoft.com/office/drawing/2014/main" id="{4957CD58-285E-1349-86ED-34BF992AF4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4150" y="2417589"/>
            <a:ext cx="1570784" cy="340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buClrTx/>
              <a:buFontTx/>
              <a:buNone/>
            </a:pPr>
            <a:r>
              <a:rPr lang="it-IT" sz="800" b="1" dirty="0" err="1">
                <a:solidFill>
                  <a:srgbClr val="FF0000"/>
                </a:solidFill>
                <a:cs typeface="Arial" charset="0"/>
              </a:rPr>
              <a:t>Military</a:t>
            </a:r>
            <a:r>
              <a:rPr lang="it-IT" sz="800" b="1" dirty="0">
                <a:solidFill>
                  <a:srgbClr val="FF0000"/>
                </a:solidFill>
                <a:cs typeface="Arial" charset="0"/>
              </a:rPr>
              <a:t> Mountain </a:t>
            </a:r>
            <a:r>
              <a:rPr lang="it-IT" sz="800" b="1" dirty="0" err="1">
                <a:solidFill>
                  <a:srgbClr val="FF0000"/>
                </a:solidFill>
                <a:cs typeface="Arial" charset="0"/>
              </a:rPr>
              <a:t>Troops</a:t>
            </a:r>
            <a:r>
              <a:rPr lang="it-IT" sz="800" b="1" dirty="0">
                <a:solidFill>
                  <a:srgbClr val="FF0000"/>
                </a:solidFill>
                <a:cs typeface="Arial" charset="0"/>
              </a:rPr>
              <a:t> </a:t>
            </a:r>
          </a:p>
          <a:p>
            <a:pPr>
              <a:buClrTx/>
              <a:buFontTx/>
              <a:buNone/>
            </a:pPr>
            <a:r>
              <a:rPr lang="it-IT" sz="800" b="1" dirty="0">
                <a:solidFill>
                  <a:srgbClr val="FF0000"/>
                </a:solidFill>
                <a:cs typeface="Arial" charset="0"/>
              </a:rPr>
              <a:t>Rescue Squad</a:t>
            </a:r>
          </a:p>
        </p:txBody>
      </p:sp>
    </p:spTree>
    <p:extLst>
      <p:ext uri="{BB962C8B-B14F-4D97-AF65-F5344CB8AC3E}">
        <p14:creationId xmlns:p14="http://schemas.microsoft.com/office/powerpoint/2010/main" val="377441705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13370" y="2824873"/>
            <a:ext cx="2154374" cy="1169551"/>
          </a:xfrm>
          <a:prstGeom prst="rect">
            <a:avLst/>
          </a:prstGeom>
          <a:noFill/>
          <a:ln w="952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000"/>
          </a:p>
        </p:txBody>
      </p:sp>
      <p:sp>
        <p:nvSpPr>
          <p:cNvPr id="4" name="Titolo 14">
            <a:extLst>
              <a:ext uri="{FF2B5EF4-FFF2-40B4-BE49-F238E27FC236}">
                <a16:creationId xmlns:a16="http://schemas.microsoft.com/office/drawing/2014/main" id="{3F1275A7-200F-46A4-9231-0D6604EDA3EA}"/>
              </a:ext>
            </a:extLst>
          </p:cNvPr>
          <p:cNvSpPr txBox="1">
            <a:spLocks/>
          </p:cNvSpPr>
          <p:nvPr/>
        </p:nvSpPr>
        <p:spPr>
          <a:xfrm>
            <a:off x="457200" y="-20538"/>
            <a:ext cx="8228520" cy="8580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C3231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 defTabSz="914400"/>
            <a:endParaRPr lang="it-IT" sz="24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 defTabSz="914400"/>
            <a:r>
              <a:rPr lang="it-IT" sz="2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EXERCISE ALPINE STAR 2022</a:t>
            </a:r>
          </a:p>
        </p:txBody>
      </p:sp>
      <p:cxnSp>
        <p:nvCxnSpPr>
          <p:cNvPr id="5" name="Connettore 1 14">
            <a:extLst>
              <a:ext uri="{FF2B5EF4-FFF2-40B4-BE49-F238E27FC236}">
                <a16:creationId xmlns:a16="http://schemas.microsoft.com/office/drawing/2014/main" id="{3F03212A-8363-4597-A940-94FDD7D81ED4}"/>
              </a:ext>
            </a:extLst>
          </p:cNvPr>
          <p:cNvCxnSpPr>
            <a:cxnSpLocks/>
          </p:cNvCxnSpPr>
          <p:nvPr/>
        </p:nvCxnSpPr>
        <p:spPr>
          <a:xfrm>
            <a:off x="0" y="795433"/>
            <a:ext cx="9144000" cy="0"/>
          </a:xfrm>
          <a:prstGeom prst="line">
            <a:avLst/>
          </a:prstGeom>
          <a:ln w="31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/>
          <p:cNvSpPr txBox="1"/>
          <p:nvPr/>
        </p:nvSpPr>
        <p:spPr>
          <a:xfrm>
            <a:off x="113369" y="837522"/>
            <a:ext cx="6834895" cy="2462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1000" b="1" u="sng">
                <a:latin typeface="Tahoma" pitchFamily="34" charset="0"/>
                <a:ea typeface="Tahoma" pitchFamily="34" charset="0"/>
                <a:cs typeface="Tahoma" pitchFamily="34" charset="0"/>
              </a:rPr>
              <a:t>LOCATION</a:t>
            </a:r>
            <a:r>
              <a:rPr lang="it-IT" sz="1000">
                <a:latin typeface="Tahoma" pitchFamily="34" charset="0"/>
                <a:ea typeface="Tahoma" pitchFamily="34" charset="0"/>
                <a:cs typeface="Tahoma" pitchFamily="34" charset="0"/>
              </a:rPr>
              <a:t>: Alto Adige – Veneto (Arabba)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113370" y="1114939"/>
            <a:ext cx="3234494" cy="2462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1000" b="1" u="sng">
                <a:latin typeface="Tahoma" pitchFamily="34" charset="0"/>
                <a:ea typeface="Tahoma" pitchFamily="34" charset="0"/>
                <a:cs typeface="Tahoma" pitchFamily="34" charset="0"/>
              </a:rPr>
              <a:t>PERIOD</a:t>
            </a:r>
            <a:r>
              <a:rPr lang="it-IT" sz="1000" b="1"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it-IT" sz="1000">
                <a:latin typeface="Tahoma" pitchFamily="34" charset="0"/>
                <a:ea typeface="Tahoma" pitchFamily="34" charset="0"/>
                <a:cs typeface="Tahoma" pitchFamily="34" charset="0"/>
              </a:rPr>
              <a:t>19 set. – 7 </a:t>
            </a:r>
            <a:r>
              <a:rPr lang="it-IT" sz="1000" err="1">
                <a:latin typeface="Tahoma" pitchFamily="34" charset="0"/>
                <a:ea typeface="Tahoma" pitchFamily="34" charset="0"/>
                <a:cs typeface="Tahoma" pitchFamily="34" charset="0"/>
              </a:rPr>
              <a:t>ott</a:t>
            </a:r>
            <a:r>
              <a:rPr lang="it-IT" sz="1000">
                <a:latin typeface="Tahoma" pitchFamily="34" charset="0"/>
                <a:ea typeface="Tahoma" pitchFamily="34" charset="0"/>
                <a:cs typeface="Tahoma" pitchFamily="34" charset="0"/>
              </a:rPr>
              <a:t>. 2022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3419873" y="1114939"/>
            <a:ext cx="3528392" cy="2462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1000" b="1" u="sng">
                <a:latin typeface="Tahoma" pitchFamily="34" charset="0"/>
                <a:ea typeface="Tahoma" pitchFamily="34" charset="0"/>
                <a:cs typeface="Tahoma" pitchFamily="34" charset="0"/>
              </a:rPr>
              <a:t>DV </a:t>
            </a:r>
            <a:r>
              <a:rPr lang="it-IT" sz="1000" b="1" i="1" u="sng" err="1">
                <a:latin typeface="Tahoma" pitchFamily="34" charset="0"/>
                <a:ea typeface="Tahoma" pitchFamily="34" charset="0"/>
                <a:cs typeface="Tahoma" pitchFamily="34" charset="0"/>
              </a:rPr>
              <a:t>day</a:t>
            </a:r>
            <a:r>
              <a:rPr lang="it-IT" sz="1000"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r>
              <a:rPr lang="it-IT" sz="1000" b="1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it-IT" sz="1000">
                <a:latin typeface="Tahoma" pitchFamily="34" charset="0"/>
                <a:ea typeface="Tahoma" pitchFamily="34" charset="0"/>
                <a:cs typeface="Tahoma" pitchFamily="34" charset="0"/>
              </a:rPr>
              <a:t>4 </a:t>
            </a:r>
            <a:r>
              <a:rPr lang="it-IT" sz="1000" err="1">
                <a:latin typeface="Tahoma" pitchFamily="34" charset="0"/>
                <a:ea typeface="Tahoma" pitchFamily="34" charset="0"/>
                <a:cs typeface="Tahoma" pitchFamily="34" charset="0"/>
              </a:rPr>
              <a:t>ott</a:t>
            </a:r>
            <a:r>
              <a:rPr lang="it-IT" sz="1000">
                <a:latin typeface="Tahoma" pitchFamily="34" charset="0"/>
                <a:ea typeface="Tahoma" pitchFamily="34" charset="0"/>
                <a:cs typeface="Tahoma" pitchFamily="34" charset="0"/>
              </a:rPr>
              <a:t>. 2022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113370" y="1388558"/>
            <a:ext cx="6834894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sz="1000" b="1" u="sng">
                <a:latin typeface="Tahoma" pitchFamily="34" charset="0"/>
                <a:ea typeface="Tahoma" pitchFamily="34" charset="0"/>
                <a:cs typeface="Tahoma" pitchFamily="34" charset="0"/>
              </a:rPr>
              <a:t>AIM</a:t>
            </a:r>
            <a:r>
              <a:rPr lang="it-IT" sz="1000"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it-IT" sz="1000" err="1">
                <a:latin typeface="Tahoma" pitchFamily="34" charset="0"/>
                <a:ea typeface="Tahoma" pitchFamily="34" charset="0"/>
                <a:cs typeface="Tahoma" pitchFamily="34" charset="0"/>
              </a:rPr>
              <a:t>verify</a:t>
            </a:r>
            <a:r>
              <a:rPr lang="it-IT" sz="1000">
                <a:latin typeface="Tahoma" pitchFamily="34" charset="0"/>
                <a:ea typeface="Tahoma" pitchFamily="34" charset="0"/>
                <a:cs typeface="Tahoma" pitchFamily="34" charset="0"/>
              </a:rPr>
              <a:t> the </a:t>
            </a:r>
            <a:r>
              <a:rPr lang="it-IT" sz="1000" err="1">
                <a:latin typeface="Tahoma" pitchFamily="34" charset="0"/>
                <a:ea typeface="Tahoma" pitchFamily="34" charset="0"/>
                <a:cs typeface="Tahoma" pitchFamily="34" charset="0"/>
              </a:rPr>
              <a:t>readiness</a:t>
            </a:r>
            <a:r>
              <a:rPr lang="it-IT" sz="1000">
                <a:latin typeface="Tahoma" pitchFamily="34" charset="0"/>
                <a:ea typeface="Tahoma" pitchFamily="34" charset="0"/>
                <a:cs typeface="Tahoma" pitchFamily="34" charset="0"/>
              </a:rPr>
              <a:t> of Mountain </a:t>
            </a:r>
            <a:r>
              <a:rPr lang="it-IT" sz="1000" err="1">
                <a:latin typeface="Tahoma" pitchFamily="34" charset="0"/>
                <a:ea typeface="Tahoma" pitchFamily="34" charset="0"/>
                <a:cs typeface="Tahoma" pitchFamily="34" charset="0"/>
              </a:rPr>
              <a:t>Troops</a:t>
            </a:r>
            <a:r>
              <a:rPr lang="it-IT" sz="1000">
                <a:latin typeface="Tahoma" pitchFamily="34" charset="0"/>
                <a:ea typeface="Tahoma" pitchFamily="34" charset="0"/>
                <a:cs typeface="Tahoma" pitchFamily="34" charset="0"/>
              </a:rPr>
              <a:t> and </a:t>
            </a:r>
            <a:r>
              <a:rPr lang="it-IT" sz="1000" err="1">
                <a:latin typeface="Tahoma" pitchFamily="34" charset="0"/>
                <a:ea typeface="Tahoma" pitchFamily="34" charset="0"/>
                <a:cs typeface="Tahoma" pitchFamily="34" charset="0"/>
              </a:rPr>
              <a:t>their</a:t>
            </a:r>
            <a:r>
              <a:rPr lang="it-IT" sz="100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it-IT" sz="1000" err="1">
                <a:latin typeface="Tahoma" pitchFamily="34" charset="0"/>
                <a:ea typeface="Tahoma" pitchFamily="34" charset="0"/>
                <a:cs typeface="Tahoma" pitchFamily="34" charset="0"/>
              </a:rPr>
              <a:t>capability</a:t>
            </a:r>
            <a:r>
              <a:rPr lang="it-IT" sz="1000">
                <a:latin typeface="Tahoma" pitchFamily="34" charset="0"/>
                <a:ea typeface="Tahoma" pitchFamily="34" charset="0"/>
                <a:cs typeface="Tahoma" pitchFamily="34" charset="0"/>
              </a:rPr>
              <a:t> to </a:t>
            </a:r>
            <a:r>
              <a:rPr lang="it-IT" sz="1000" err="1">
                <a:latin typeface="Tahoma" pitchFamily="34" charset="0"/>
                <a:ea typeface="Tahoma" pitchFamily="34" charset="0"/>
                <a:cs typeface="Tahoma" pitchFamily="34" charset="0"/>
              </a:rPr>
              <a:t>plan</a:t>
            </a:r>
            <a:r>
              <a:rPr lang="it-IT" sz="1000">
                <a:latin typeface="Tahoma" pitchFamily="34" charset="0"/>
                <a:ea typeface="Tahoma" pitchFamily="34" charset="0"/>
                <a:cs typeface="Tahoma" pitchFamily="34" charset="0"/>
              </a:rPr>
              <a:t> and </a:t>
            </a:r>
            <a:r>
              <a:rPr lang="it-IT" sz="1000" err="1">
                <a:latin typeface="Tahoma" pitchFamily="34" charset="0"/>
                <a:ea typeface="Tahoma" pitchFamily="34" charset="0"/>
                <a:cs typeface="Tahoma" pitchFamily="34" charset="0"/>
              </a:rPr>
              <a:t>conduct</a:t>
            </a:r>
            <a:r>
              <a:rPr lang="it-IT" sz="100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it-IT" sz="1000" err="1">
                <a:latin typeface="Tahoma" pitchFamily="34" charset="0"/>
                <a:ea typeface="Tahoma" pitchFamily="34" charset="0"/>
                <a:cs typeface="Tahoma" pitchFamily="34" charset="0"/>
              </a:rPr>
              <a:t>warfighting</a:t>
            </a:r>
            <a:r>
              <a:rPr lang="it-IT" sz="100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it-IT" sz="1000" err="1">
                <a:latin typeface="Tahoma" pitchFamily="34" charset="0"/>
                <a:ea typeface="Tahoma" pitchFamily="34" charset="0"/>
                <a:cs typeface="Tahoma" pitchFamily="34" charset="0"/>
              </a:rPr>
              <a:t>activities</a:t>
            </a:r>
            <a:r>
              <a:rPr lang="it-IT" sz="1000">
                <a:latin typeface="Tahoma" pitchFamily="34" charset="0"/>
                <a:ea typeface="Tahoma" pitchFamily="34" charset="0"/>
                <a:cs typeface="Tahoma" pitchFamily="34" charset="0"/>
              </a:rPr>
              <a:t> in </a:t>
            </a:r>
            <a:r>
              <a:rPr lang="it-IT" sz="1000" err="1">
                <a:latin typeface="Tahoma" pitchFamily="34" charset="0"/>
                <a:ea typeface="Tahoma" pitchFamily="34" charset="0"/>
                <a:cs typeface="Tahoma" pitchFamily="34" charset="0"/>
              </a:rPr>
              <a:t>complex</a:t>
            </a:r>
            <a:r>
              <a:rPr lang="it-IT" sz="100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it-IT" sz="1000" err="1">
                <a:latin typeface="Tahoma" pitchFamily="34" charset="0"/>
                <a:ea typeface="Tahoma" pitchFamily="34" charset="0"/>
                <a:cs typeface="Tahoma" pitchFamily="34" charset="0"/>
              </a:rPr>
              <a:t>mountainous</a:t>
            </a:r>
            <a:r>
              <a:rPr lang="it-IT" sz="100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it-IT" sz="1000" err="1">
                <a:latin typeface="Tahoma" pitchFamily="34" charset="0"/>
                <a:ea typeface="Tahoma" pitchFamily="34" charset="0"/>
                <a:cs typeface="Tahoma" pitchFamily="34" charset="0"/>
              </a:rPr>
              <a:t>environment</a:t>
            </a:r>
            <a:r>
              <a:rPr lang="it-IT" sz="100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it-IT" sz="1000" err="1">
                <a:latin typeface="Tahoma" pitchFamily="34" charset="0"/>
                <a:ea typeface="Tahoma" pitchFamily="34" charset="0"/>
                <a:cs typeface="Tahoma" pitchFamily="34" charset="0"/>
              </a:rPr>
              <a:t>characterized</a:t>
            </a:r>
            <a:r>
              <a:rPr lang="it-IT" sz="1000">
                <a:latin typeface="Tahoma" pitchFamily="34" charset="0"/>
                <a:ea typeface="Tahoma" pitchFamily="34" charset="0"/>
                <a:cs typeface="Tahoma" pitchFamily="34" charset="0"/>
              </a:rPr>
              <a:t> by </a:t>
            </a:r>
            <a:r>
              <a:rPr lang="it-IT" sz="1000" err="1">
                <a:latin typeface="Tahoma" pitchFamily="34" charset="0"/>
                <a:ea typeface="Tahoma" pitchFamily="34" charset="0"/>
                <a:cs typeface="Tahoma" pitchFamily="34" charset="0"/>
              </a:rPr>
              <a:t>relevant</a:t>
            </a:r>
            <a:r>
              <a:rPr lang="it-IT" sz="100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it-IT" sz="1000" err="1">
                <a:latin typeface="Tahoma" pitchFamily="34" charset="0"/>
                <a:ea typeface="Tahoma" pitchFamily="34" charset="0"/>
                <a:cs typeface="Tahoma" pitchFamily="34" charset="0"/>
              </a:rPr>
              <a:t>vertical</a:t>
            </a:r>
            <a:r>
              <a:rPr lang="it-IT" sz="100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it-IT" sz="1000" err="1">
                <a:latin typeface="Tahoma" pitchFamily="34" charset="0"/>
                <a:ea typeface="Tahoma" pitchFamily="34" charset="0"/>
                <a:cs typeface="Tahoma" pitchFamily="34" charset="0"/>
              </a:rPr>
              <a:t>development</a:t>
            </a:r>
            <a:r>
              <a:rPr lang="it-IT" sz="1000">
                <a:latin typeface="Tahoma" pitchFamily="34" charset="0"/>
                <a:ea typeface="Tahoma" pitchFamily="34" charset="0"/>
                <a:cs typeface="Tahoma" pitchFamily="34" charset="0"/>
              </a:rPr>
              <a:t> in a </a:t>
            </a:r>
            <a:r>
              <a:rPr lang="it-IT" sz="1000" err="1">
                <a:latin typeface="Tahoma" pitchFamily="34" charset="0"/>
                <a:ea typeface="Tahoma" pitchFamily="34" charset="0"/>
                <a:cs typeface="Tahoma" pitchFamily="34" charset="0"/>
              </a:rPr>
              <a:t>slightly</a:t>
            </a:r>
            <a:r>
              <a:rPr lang="it-IT" sz="1000">
                <a:latin typeface="Tahoma" pitchFamily="34" charset="0"/>
                <a:ea typeface="Tahoma" pitchFamily="34" charset="0"/>
                <a:cs typeface="Tahoma" pitchFamily="34" charset="0"/>
              </a:rPr>
              <a:t> permissive scenario</a:t>
            </a:r>
            <a:r>
              <a:rPr lang="it-IT" sz="100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it-IT" sz="1000" err="1">
                <a:latin typeface="Tahoma" pitchFamily="34" charset="0"/>
                <a:ea typeface="Tahoma" pitchFamily="34" charset="0"/>
                <a:cs typeface="Tahoma" pitchFamily="34" charset="0"/>
              </a:rPr>
              <a:t>pursuing</a:t>
            </a:r>
            <a:r>
              <a:rPr lang="it-IT" sz="1000">
                <a:latin typeface="Tahoma" pitchFamily="34" charset="0"/>
                <a:ea typeface="Tahoma" pitchFamily="34" charset="0"/>
                <a:cs typeface="Tahoma" pitchFamily="34" charset="0"/>
              </a:rPr>
              <a:t> an </a:t>
            </a:r>
            <a:r>
              <a:rPr lang="it-IT" sz="1000" err="1">
                <a:latin typeface="Tahoma" pitchFamily="34" charset="0"/>
                <a:ea typeface="Tahoma" pitchFamily="34" charset="0"/>
                <a:cs typeface="Tahoma" pitchFamily="34" charset="0"/>
              </a:rPr>
              <a:t>increased</a:t>
            </a:r>
            <a:r>
              <a:rPr lang="it-IT" sz="1000">
                <a:latin typeface="Tahoma" pitchFamily="34" charset="0"/>
                <a:ea typeface="Tahoma" pitchFamily="34" charset="0"/>
                <a:cs typeface="Tahoma" pitchFamily="34" charset="0"/>
              </a:rPr>
              <a:t> of </a:t>
            </a:r>
            <a:r>
              <a:rPr lang="it-IT" sz="1000" err="1">
                <a:latin typeface="Tahoma" pitchFamily="34" charset="0"/>
                <a:ea typeface="Tahoma" pitchFamily="34" charset="0"/>
                <a:cs typeface="Tahoma" pitchFamily="34" charset="0"/>
              </a:rPr>
              <a:t>interoperability</a:t>
            </a:r>
            <a:r>
              <a:rPr lang="it-IT" sz="1000">
                <a:latin typeface="Tahoma" pitchFamily="34" charset="0"/>
                <a:ea typeface="Tahoma" pitchFamily="34" charset="0"/>
                <a:cs typeface="Tahoma" pitchFamily="34" charset="0"/>
              </a:rPr>
              <a:t>  with </a:t>
            </a:r>
            <a:r>
              <a:rPr lang="it-IT" sz="1000" err="1">
                <a:latin typeface="Tahoma" pitchFamily="34" charset="0"/>
                <a:ea typeface="Tahoma" pitchFamily="34" charset="0"/>
                <a:cs typeface="Tahoma" pitchFamily="34" charset="0"/>
              </a:rPr>
              <a:t>foreing</a:t>
            </a:r>
            <a:r>
              <a:rPr lang="it-IT" sz="100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it-IT" sz="1000" err="1">
                <a:latin typeface="Tahoma" pitchFamily="34" charset="0"/>
                <a:ea typeface="Tahoma" pitchFamily="34" charset="0"/>
                <a:cs typeface="Tahoma" pitchFamily="34" charset="0"/>
              </a:rPr>
              <a:t>units</a:t>
            </a:r>
            <a:r>
              <a:rPr lang="it-IT" sz="100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it-IT" sz="1000" err="1">
                <a:latin typeface="Tahoma" pitchFamily="34" charset="0"/>
                <a:ea typeface="Tahoma" pitchFamily="34" charset="0"/>
                <a:cs typeface="Tahoma" pitchFamily="34" charset="0"/>
              </a:rPr>
              <a:t>mainly</a:t>
            </a:r>
            <a:r>
              <a:rPr lang="it-IT" sz="100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it-IT" sz="1000" err="1">
                <a:latin typeface="Tahoma" pitchFamily="34" charset="0"/>
                <a:ea typeface="Tahoma" pitchFamily="34" charset="0"/>
                <a:cs typeface="Tahoma" pitchFamily="34" charset="0"/>
              </a:rPr>
              <a:t>trough</a:t>
            </a:r>
            <a:r>
              <a:rPr lang="it-IT" sz="1000">
                <a:latin typeface="Tahoma" pitchFamily="34" charset="0"/>
                <a:ea typeface="Tahoma" pitchFamily="34" charset="0"/>
                <a:cs typeface="Tahoma" pitchFamily="34" charset="0"/>
              </a:rPr>
              <a:t> the partnership with </a:t>
            </a:r>
            <a:r>
              <a:rPr lang="it-IT" sz="1000" i="1">
                <a:latin typeface="Tahoma" pitchFamily="34" charset="0"/>
                <a:ea typeface="Tahoma" pitchFamily="34" charset="0"/>
                <a:cs typeface="Tahoma" pitchFamily="34" charset="0"/>
              </a:rPr>
              <a:t>173</a:t>
            </a:r>
            <a:r>
              <a:rPr lang="it-IT" sz="1000" i="1" baseline="30000">
                <a:latin typeface="Tahoma" pitchFamily="34" charset="0"/>
                <a:ea typeface="Tahoma" pitchFamily="34" charset="0"/>
                <a:cs typeface="Tahoma" pitchFamily="34" charset="0"/>
              </a:rPr>
              <a:t>rd</a:t>
            </a:r>
            <a:r>
              <a:rPr lang="it-IT" sz="1000" i="1">
                <a:latin typeface="Tahoma" pitchFamily="34" charset="0"/>
                <a:ea typeface="Tahoma" pitchFamily="34" charset="0"/>
                <a:cs typeface="Tahoma" pitchFamily="34" charset="0"/>
              </a:rPr>
              <a:t> US AB </a:t>
            </a:r>
            <a:r>
              <a:rPr lang="it-IT" sz="1000" i="1" err="1">
                <a:latin typeface="Tahoma" pitchFamily="34" charset="0"/>
                <a:ea typeface="Tahoma" pitchFamily="34" charset="0"/>
                <a:cs typeface="Tahoma" pitchFamily="34" charset="0"/>
              </a:rPr>
              <a:t>Bde</a:t>
            </a:r>
            <a:r>
              <a:rPr lang="it-IT" sz="1000" i="1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r>
              <a:rPr lang="it-IT" sz="1000">
                <a:latin typeface="Tahoma" pitchFamily="34" charset="0"/>
                <a:ea typeface="Tahoma" pitchFamily="34" charset="0"/>
                <a:cs typeface="Tahoma" pitchFamily="34" charset="0"/>
              </a:rPr>
              <a:t> IOT </a:t>
            </a:r>
            <a:r>
              <a:rPr lang="it-IT" sz="1000" err="1">
                <a:latin typeface="Tahoma" pitchFamily="34" charset="0"/>
                <a:ea typeface="Tahoma" pitchFamily="34" charset="0"/>
                <a:cs typeface="Tahoma" pitchFamily="34" charset="0"/>
              </a:rPr>
              <a:t>promote</a:t>
            </a:r>
            <a:r>
              <a:rPr lang="it-IT" sz="1000">
                <a:latin typeface="Tahoma" pitchFamily="34" charset="0"/>
                <a:ea typeface="Tahoma" pitchFamily="34" charset="0"/>
                <a:cs typeface="Tahoma" pitchFamily="34" charset="0"/>
              </a:rPr>
              <a:t> a common </a:t>
            </a:r>
            <a:r>
              <a:rPr lang="it-IT" sz="1000" err="1">
                <a:latin typeface="Tahoma" pitchFamily="34" charset="0"/>
                <a:ea typeface="Tahoma" pitchFamily="34" charset="0"/>
                <a:cs typeface="Tahoma" pitchFamily="34" charset="0"/>
              </a:rPr>
              <a:t>approach</a:t>
            </a:r>
            <a:r>
              <a:rPr lang="it-IT" sz="1000">
                <a:latin typeface="Tahoma" pitchFamily="34" charset="0"/>
                <a:ea typeface="Tahoma" pitchFamily="34" charset="0"/>
                <a:cs typeface="Tahoma" pitchFamily="34" charset="0"/>
              </a:rPr>
              <a:t> to </a:t>
            </a:r>
            <a:r>
              <a:rPr lang="it-IT" sz="1000" i="1">
                <a:latin typeface="Tahoma" pitchFamily="34" charset="0"/>
                <a:ea typeface="Tahoma" pitchFamily="34" charset="0"/>
                <a:cs typeface="Tahoma" pitchFamily="34" charset="0"/>
              </a:rPr>
              <a:t>Mountain </a:t>
            </a:r>
            <a:r>
              <a:rPr lang="it-IT" sz="1000" i="1" err="1">
                <a:latin typeface="Tahoma" pitchFamily="34" charset="0"/>
                <a:ea typeface="Tahoma" pitchFamily="34" charset="0"/>
                <a:cs typeface="Tahoma" pitchFamily="34" charset="0"/>
              </a:rPr>
              <a:t>Warfare</a:t>
            </a:r>
            <a:r>
              <a:rPr lang="it-IT" sz="1000">
                <a:latin typeface="Tahoma" pitchFamily="34" charset="0"/>
                <a:ea typeface="Tahoma" pitchFamily="34" charset="0"/>
                <a:cs typeface="Tahoma" pitchFamily="34" charset="0"/>
              </a:rPr>
              <a:t>.  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113370" y="2127002"/>
            <a:ext cx="6834894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sz="1000" b="1" u="sng">
                <a:latin typeface="Tahoma" pitchFamily="34" charset="0"/>
                <a:ea typeface="Tahoma" pitchFamily="34" charset="0"/>
                <a:cs typeface="Tahoma" pitchFamily="34" charset="0"/>
              </a:rPr>
              <a:t>THEME:</a:t>
            </a:r>
            <a:r>
              <a:rPr lang="it-IT" sz="1000" b="1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it-IT" sz="1000">
                <a:latin typeface="Tahoma" pitchFamily="34" charset="0"/>
                <a:ea typeface="Tahoma" pitchFamily="34" charset="0"/>
                <a:cs typeface="Tahoma" pitchFamily="34" charset="0"/>
              </a:rPr>
              <a:t>«Alpini» </a:t>
            </a:r>
            <a:r>
              <a:rPr lang="it-IT" sz="1000" err="1">
                <a:latin typeface="Tahoma" pitchFamily="34" charset="0"/>
                <a:ea typeface="Tahoma" pitchFamily="34" charset="0"/>
                <a:cs typeface="Tahoma" pitchFamily="34" charset="0"/>
              </a:rPr>
              <a:t>units</a:t>
            </a:r>
            <a:r>
              <a:rPr lang="it-IT" sz="100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it-IT" sz="1000" err="1">
                <a:latin typeface="Tahoma" pitchFamily="34" charset="0"/>
                <a:ea typeface="Tahoma" pitchFamily="34" charset="0"/>
                <a:cs typeface="Tahoma" pitchFamily="34" charset="0"/>
              </a:rPr>
              <a:t>conducting</a:t>
            </a:r>
            <a:r>
              <a:rPr lang="it-IT" sz="1000">
                <a:latin typeface="Tahoma" pitchFamily="34" charset="0"/>
                <a:ea typeface="Tahoma" pitchFamily="34" charset="0"/>
                <a:cs typeface="Tahoma" pitchFamily="34" charset="0"/>
              </a:rPr>
              <a:t> offensive, </a:t>
            </a:r>
            <a:r>
              <a:rPr lang="it-IT" sz="1000" err="1">
                <a:latin typeface="Tahoma" pitchFamily="34" charset="0"/>
                <a:ea typeface="Tahoma" pitchFamily="34" charset="0"/>
                <a:cs typeface="Tahoma" pitchFamily="34" charset="0"/>
              </a:rPr>
              <a:t>defensive</a:t>
            </a:r>
            <a:r>
              <a:rPr lang="it-IT" sz="1000">
                <a:latin typeface="Tahoma" pitchFamily="34" charset="0"/>
                <a:ea typeface="Tahoma" pitchFamily="34" charset="0"/>
                <a:cs typeface="Tahoma" pitchFamily="34" charset="0"/>
              </a:rPr>
              <a:t> and </a:t>
            </a:r>
            <a:r>
              <a:rPr lang="it-IT" sz="1000" err="1">
                <a:latin typeface="Tahoma" pitchFamily="34" charset="0"/>
                <a:ea typeface="Tahoma" pitchFamily="34" charset="0"/>
                <a:cs typeface="Tahoma" pitchFamily="34" charset="0"/>
              </a:rPr>
              <a:t>enabling</a:t>
            </a:r>
            <a:r>
              <a:rPr lang="it-IT" sz="100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it-IT" sz="1000" err="1">
                <a:latin typeface="Tahoma" pitchFamily="34" charset="0"/>
                <a:ea typeface="Tahoma" pitchFamily="34" charset="0"/>
                <a:cs typeface="Tahoma" pitchFamily="34" charset="0"/>
              </a:rPr>
              <a:t>tachtical</a:t>
            </a:r>
            <a:r>
              <a:rPr lang="it-IT" sz="100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it-IT" sz="1000" err="1">
                <a:latin typeface="Tahoma" pitchFamily="34" charset="0"/>
                <a:ea typeface="Tahoma" pitchFamily="34" charset="0"/>
                <a:cs typeface="Tahoma" pitchFamily="34" charset="0"/>
              </a:rPr>
              <a:t>activities</a:t>
            </a:r>
            <a:r>
              <a:rPr lang="it-IT" sz="1000">
                <a:latin typeface="Tahoma" pitchFamily="34" charset="0"/>
                <a:ea typeface="Tahoma" pitchFamily="34" charset="0"/>
                <a:cs typeface="Tahoma" pitchFamily="34" charset="0"/>
              </a:rPr>
              <a:t>  in </a:t>
            </a:r>
            <a:r>
              <a:rPr lang="it-IT" sz="1000" err="1">
                <a:latin typeface="Tahoma" pitchFamily="34" charset="0"/>
                <a:ea typeface="Tahoma" pitchFamily="34" charset="0"/>
                <a:cs typeface="Tahoma" pitchFamily="34" charset="0"/>
              </a:rPr>
              <a:t>mountainous</a:t>
            </a:r>
            <a:r>
              <a:rPr lang="it-IT" sz="100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it-IT" sz="1000" err="1">
                <a:latin typeface="Tahoma" pitchFamily="34" charset="0"/>
                <a:ea typeface="Tahoma" pitchFamily="34" charset="0"/>
                <a:cs typeface="Tahoma" pitchFamily="34" charset="0"/>
              </a:rPr>
              <a:t>environment</a:t>
            </a:r>
            <a:r>
              <a:rPr lang="it-IT" sz="1000">
                <a:latin typeface="Tahoma" pitchFamily="34" charset="0"/>
                <a:ea typeface="Tahoma" pitchFamily="34" charset="0"/>
                <a:cs typeface="Tahoma" pitchFamily="34" charset="0"/>
              </a:rPr>
              <a:t> in a joint, </a:t>
            </a:r>
            <a:r>
              <a:rPr lang="it-IT" sz="1000" err="1">
                <a:latin typeface="Tahoma" pitchFamily="34" charset="0"/>
                <a:ea typeface="Tahoma" pitchFamily="34" charset="0"/>
                <a:cs typeface="Tahoma" pitchFamily="34" charset="0"/>
              </a:rPr>
              <a:t>combined</a:t>
            </a:r>
            <a:r>
              <a:rPr lang="it-IT" sz="1000">
                <a:latin typeface="Tahoma" pitchFamily="34" charset="0"/>
                <a:ea typeface="Tahoma" pitchFamily="34" charset="0"/>
                <a:cs typeface="Tahoma" pitchFamily="34" charset="0"/>
              </a:rPr>
              <a:t> and cross-domain </a:t>
            </a:r>
            <a:r>
              <a:rPr lang="it-IT" sz="1000" err="1">
                <a:latin typeface="Tahoma" pitchFamily="34" charset="0"/>
                <a:ea typeface="Tahoma" pitchFamily="34" charset="0"/>
                <a:cs typeface="Tahoma" pitchFamily="34" charset="0"/>
              </a:rPr>
              <a:t>context</a:t>
            </a:r>
            <a:endParaRPr lang="it-IT" sz="1000" u="sng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113370" y="2552337"/>
            <a:ext cx="6834894" cy="2462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1000" b="1" u="sng">
                <a:latin typeface="Tahoma" pitchFamily="34" charset="0"/>
                <a:ea typeface="Tahoma" pitchFamily="34" charset="0"/>
                <a:cs typeface="Tahoma" pitchFamily="34" charset="0"/>
              </a:rPr>
              <a:t>TYPE/FORM:</a:t>
            </a:r>
            <a:r>
              <a:rPr lang="it-IT" sz="1000" b="1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it-IT" sz="1000">
                <a:latin typeface="Tahoma" pitchFamily="34" charset="0"/>
                <a:ea typeface="Tahoma" pitchFamily="34" charset="0"/>
                <a:cs typeface="Tahoma" pitchFamily="34" charset="0"/>
              </a:rPr>
              <a:t>LIVEX/FTX/CPX/STX</a:t>
            </a:r>
            <a:endParaRPr lang="it-IT" sz="1000" b="1" u="sng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106466" y="2831698"/>
            <a:ext cx="2256620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sz="1000" b="1" u="sng">
                <a:latin typeface="Tahoma" pitchFamily="34" charset="0"/>
                <a:ea typeface="Tahoma" pitchFamily="34" charset="0"/>
                <a:cs typeface="Tahoma" pitchFamily="34" charset="0"/>
              </a:rPr>
              <a:t>OSE: </a:t>
            </a:r>
          </a:p>
          <a:p>
            <a:r>
              <a:rPr lang="it-IT" sz="1000" b="1" i="1">
                <a:latin typeface="Tahoma" pitchFamily="34" charset="0"/>
                <a:ea typeface="Tahoma" pitchFamily="34" charset="0"/>
                <a:cs typeface="Tahoma" pitchFamily="34" charset="0"/>
              </a:rPr>
              <a:t>Alpine Star</a:t>
            </a:r>
            <a:r>
              <a:rPr lang="it-IT" sz="1000" i="1"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it-IT" sz="1000">
                <a:latin typeface="Tahoma" pitchFamily="34" charset="0"/>
                <a:ea typeface="Tahoma" pitchFamily="34" charset="0"/>
                <a:cs typeface="Tahoma" pitchFamily="34" charset="0"/>
              </a:rPr>
              <a:t>COMTA </a:t>
            </a:r>
          </a:p>
          <a:p>
            <a:r>
              <a:rPr lang="it-IT" sz="1000" b="1" err="1">
                <a:latin typeface="Tahoma" pitchFamily="34" charset="0"/>
                <a:ea typeface="Tahoma" pitchFamily="34" charset="0"/>
                <a:cs typeface="Tahoma" pitchFamily="34" charset="0"/>
              </a:rPr>
              <a:t>Mte</a:t>
            </a:r>
            <a:r>
              <a:rPr lang="it-IT" sz="1000" b="1">
                <a:latin typeface="Tahoma" pitchFamily="34" charset="0"/>
                <a:ea typeface="Tahoma" pitchFamily="34" charset="0"/>
                <a:cs typeface="Tahoma" pitchFamily="34" charset="0"/>
              </a:rPr>
              <a:t> Romano 2/22</a:t>
            </a:r>
            <a:r>
              <a:rPr lang="it-IT" sz="1000">
                <a:latin typeface="Tahoma" pitchFamily="34" charset="0"/>
                <a:ea typeface="Tahoma" pitchFamily="34" charset="0"/>
                <a:cs typeface="Tahoma" pitchFamily="34" charset="0"/>
              </a:rPr>
              <a:t>: B. Taurinense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113291" y="4022744"/>
            <a:ext cx="8995213" cy="86177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sz="1000" b="1" u="sng">
                <a:latin typeface="Tahoma" pitchFamily="34" charset="0"/>
                <a:ea typeface="Tahoma" pitchFamily="34" charset="0"/>
                <a:cs typeface="Tahoma" pitchFamily="34" charset="0"/>
              </a:rPr>
              <a:t>PARTECIPANTS:</a:t>
            </a:r>
          </a:p>
          <a:p>
            <a:pPr algn="just"/>
            <a:r>
              <a:rPr lang="it-IT" sz="1000" u="sng">
                <a:latin typeface="Tahoma" pitchFamily="34" charset="0"/>
                <a:ea typeface="Tahoma" pitchFamily="34" charset="0"/>
                <a:cs typeface="Tahoma" pitchFamily="34" charset="0"/>
              </a:rPr>
              <a:t>ITA:</a:t>
            </a:r>
            <a:r>
              <a:rPr lang="it-IT" sz="100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it-IT" sz="1000" err="1">
                <a:latin typeface="Tahoma" pitchFamily="34" charset="0"/>
                <a:ea typeface="Tahoma" pitchFamily="34" charset="0"/>
                <a:cs typeface="Tahoma" pitchFamily="34" charset="0"/>
              </a:rPr>
              <a:t>about</a:t>
            </a:r>
            <a:r>
              <a:rPr lang="it-IT" sz="1000">
                <a:latin typeface="Tahoma" pitchFamily="34" charset="0"/>
                <a:ea typeface="Tahoma" pitchFamily="34" charset="0"/>
                <a:cs typeface="Tahoma" pitchFamily="34" charset="0"/>
              </a:rPr>
              <a:t> 1400 un., </a:t>
            </a:r>
            <a:r>
              <a:rPr lang="it-IT" sz="1000" err="1">
                <a:latin typeface="Tahoma" pitchFamily="34" charset="0"/>
                <a:ea typeface="Tahoma" pitchFamily="34" charset="0"/>
                <a:cs typeface="Tahoma" pitchFamily="34" charset="0"/>
              </a:rPr>
              <a:t>Army</a:t>
            </a:r>
            <a:r>
              <a:rPr lang="it-IT" sz="100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it-IT" sz="1000" err="1">
                <a:latin typeface="Tahoma" pitchFamily="34" charset="0"/>
                <a:ea typeface="Tahoma" pitchFamily="34" charset="0"/>
                <a:cs typeface="Tahoma" pitchFamily="34" charset="0"/>
              </a:rPr>
              <a:t>Aviation</a:t>
            </a:r>
            <a:r>
              <a:rPr lang="it-IT" sz="100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it-IT" sz="1000" err="1">
                <a:latin typeface="Tahoma" pitchFamily="34" charset="0"/>
                <a:ea typeface="Tahoma" pitchFamily="34" charset="0"/>
                <a:cs typeface="Tahoma" pitchFamily="34" charset="0"/>
              </a:rPr>
              <a:t>helos</a:t>
            </a:r>
            <a:r>
              <a:rPr lang="it-IT" sz="1000">
                <a:latin typeface="Tahoma" pitchFamily="34" charset="0"/>
                <a:ea typeface="Tahoma" pitchFamily="34" charset="0"/>
                <a:cs typeface="Tahoma" pitchFamily="34" charset="0"/>
              </a:rPr>
              <a:t>, n. 1 SF </a:t>
            </a:r>
            <a:r>
              <a:rPr lang="it-IT" sz="1000" err="1">
                <a:latin typeface="Tahoma" pitchFamily="34" charset="0"/>
                <a:ea typeface="Tahoma" pitchFamily="34" charset="0"/>
                <a:cs typeface="Tahoma" pitchFamily="34" charset="0"/>
              </a:rPr>
              <a:t>pl</a:t>
            </a:r>
            <a:r>
              <a:rPr lang="it-IT" sz="1000">
                <a:latin typeface="Tahoma" pitchFamily="34" charset="0"/>
                <a:ea typeface="Tahoma" pitchFamily="34" charset="0"/>
                <a:cs typeface="Tahoma" pitchFamily="34" charset="0"/>
              </a:rPr>
              <a:t>. (mountain </a:t>
            </a:r>
            <a:r>
              <a:rPr lang="it-IT" sz="1000" err="1">
                <a:latin typeface="Tahoma" pitchFamily="34" charset="0"/>
                <a:ea typeface="Tahoma" pitchFamily="34" charset="0"/>
                <a:cs typeface="Tahoma" pitchFamily="34" charset="0"/>
              </a:rPr>
              <a:t>paratroopers</a:t>
            </a:r>
            <a:r>
              <a:rPr lang="it-IT" sz="1000">
                <a:latin typeface="Tahoma" pitchFamily="34" charset="0"/>
                <a:ea typeface="Tahoma" pitchFamily="34" charset="0"/>
                <a:cs typeface="Tahoma" pitchFamily="34" charset="0"/>
              </a:rPr>
              <a:t>), </a:t>
            </a:r>
            <a:r>
              <a:rPr lang="it-IT" sz="1000" i="1">
                <a:latin typeface="Tahoma" pitchFamily="34" charset="0"/>
                <a:ea typeface="Tahoma" pitchFamily="34" charset="0"/>
                <a:cs typeface="Tahoma" pitchFamily="34" charset="0"/>
              </a:rPr>
              <a:t>Task Force </a:t>
            </a:r>
            <a:r>
              <a:rPr lang="it-IT" sz="1000">
                <a:latin typeface="Tahoma" pitchFamily="34" charset="0"/>
                <a:ea typeface="Tahoma" pitchFamily="34" charset="0"/>
                <a:cs typeface="Tahoma" pitchFamily="34" charset="0"/>
              </a:rPr>
              <a:t>Info. </a:t>
            </a:r>
            <a:r>
              <a:rPr lang="it-IT" sz="1000" err="1">
                <a:latin typeface="Tahoma" pitchFamily="34" charset="0"/>
                <a:ea typeface="Tahoma" pitchFamily="34" charset="0"/>
                <a:cs typeface="Tahoma" pitchFamily="34" charset="0"/>
              </a:rPr>
              <a:t>Tat</a:t>
            </a:r>
            <a:r>
              <a:rPr lang="it-IT" sz="1000">
                <a:latin typeface="Tahoma" pitchFamily="34" charset="0"/>
                <a:ea typeface="Tahoma" pitchFamily="34" charset="0"/>
                <a:cs typeface="Tahoma" pitchFamily="34" charset="0"/>
              </a:rPr>
              <a:t>. (</a:t>
            </a:r>
            <a:r>
              <a:rPr lang="it-IT" sz="1000" i="1">
                <a:latin typeface="Tahoma" pitchFamily="34" charset="0"/>
                <a:ea typeface="Tahoma" pitchFamily="34" charset="0"/>
                <a:cs typeface="Tahoma" pitchFamily="34" charset="0"/>
              </a:rPr>
              <a:t>Electronic </a:t>
            </a:r>
            <a:r>
              <a:rPr lang="it-IT" sz="1000" i="1" err="1">
                <a:latin typeface="Tahoma" pitchFamily="34" charset="0"/>
                <a:ea typeface="Tahoma" pitchFamily="34" charset="0"/>
                <a:cs typeface="Tahoma" pitchFamily="34" charset="0"/>
              </a:rPr>
              <a:t>Warfare</a:t>
            </a:r>
            <a:r>
              <a:rPr lang="it-IT" sz="1000">
                <a:latin typeface="Tahoma" pitchFamily="34" charset="0"/>
                <a:ea typeface="Tahoma" pitchFamily="34" charset="0"/>
                <a:cs typeface="Tahoma" pitchFamily="34" charset="0"/>
              </a:rPr>
              <a:t> (EW) and </a:t>
            </a:r>
            <a:r>
              <a:rPr lang="it-IT" sz="1000" err="1">
                <a:latin typeface="Tahoma" pitchFamily="34" charset="0"/>
                <a:ea typeface="Tahoma" pitchFamily="34" charset="0"/>
                <a:cs typeface="Tahoma" pitchFamily="34" charset="0"/>
              </a:rPr>
              <a:t>battlefield</a:t>
            </a:r>
            <a:r>
              <a:rPr lang="it-IT" sz="100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it-IT" sz="1000" err="1">
                <a:latin typeface="Tahoma" pitchFamily="34" charset="0"/>
                <a:ea typeface="Tahoma" pitchFamily="34" charset="0"/>
                <a:cs typeface="Tahoma" pitchFamily="34" charset="0"/>
              </a:rPr>
              <a:t>survey</a:t>
            </a:r>
            <a:r>
              <a:rPr lang="it-IT" sz="100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it-IT" sz="1000" err="1">
                <a:latin typeface="Tahoma" pitchFamily="34" charset="0"/>
                <a:ea typeface="Tahoma" pitchFamily="34" charset="0"/>
                <a:cs typeface="Tahoma" pitchFamily="34" charset="0"/>
              </a:rPr>
              <a:t>assets</a:t>
            </a:r>
            <a:r>
              <a:rPr lang="it-IT" sz="1000">
                <a:latin typeface="Tahoma" pitchFamily="34" charset="0"/>
                <a:ea typeface="Tahoma" pitchFamily="34" charset="0"/>
                <a:cs typeface="Tahoma" pitchFamily="34" charset="0"/>
              </a:rPr>
              <a:t>),  V-SHORAD </a:t>
            </a:r>
            <a:r>
              <a:rPr lang="it-IT" sz="1000" err="1">
                <a:latin typeface="Tahoma" pitchFamily="34" charset="0"/>
                <a:ea typeface="Tahoma" pitchFamily="34" charset="0"/>
                <a:cs typeface="Tahoma" pitchFamily="34" charset="0"/>
              </a:rPr>
              <a:t>assets</a:t>
            </a:r>
            <a:r>
              <a:rPr lang="it-IT" sz="1000">
                <a:latin typeface="Tahoma" pitchFamily="34" charset="0"/>
                <a:ea typeface="Tahoma" pitchFamily="34" charset="0"/>
                <a:cs typeface="Tahoma" pitchFamily="34" charset="0"/>
              </a:rPr>
              <a:t> and </a:t>
            </a:r>
            <a:r>
              <a:rPr lang="it-IT" sz="1000" err="1">
                <a:latin typeface="Tahoma" pitchFamily="34" charset="0"/>
                <a:ea typeface="Tahoma" pitchFamily="34" charset="0"/>
                <a:cs typeface="Tahoma" pitchFamily="34" charset="0"/>
              </a:rPr>
              <a:t>Aviation</a:t>
            </a:r>
            <a:r>
              <a:rPr lang="it-IT" sz="100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it-IT" sz="1000" err="1">
                <a:latin typeface="Tahoma" pitchFamily="34" charset="0"/>
                <a:ea typeface="Tahoma" pitchFamily="34" charset="0"/>
                <a:cs typeface="Tahoma" pitchFamily="34" charset="0"/>
              </a:rPr>
              <a:t>assets</a:t>
            </a:r>
            <a:r>
              <a:rPr lang="it-IT" sz="1000">
                <a:latin typeface="Tahoma" pitchFamily="34" charset="0"/>
                <a:ea typeface="Tahoma" pitchFamily="34" charset="0"/>
                <a:cs typeface="Tahoma" pitchFamily="34" charset="0"/>
              </a:rPr>
              <a:t> (TBC). </a:t>
            </a:r>
          </a:p>
          <a:p>
            <a:pPr algn="just"/>
            <a:r>
              <a:rPr lang="it-IT" sz="1000" u="sng">
                <a:latin typeface="Tahoma" pitchFamily="34" charset="0"/>
                <a:ea typeface="Tahoma" pitchFamily="34" charset="0"/>
                <a:cs typeface="Tahoma" pitchFamily="34" charset="0"/>
              </a:rPr>
              <a:t>USA:</a:t>
            </a:r>
            <a:r>
              <a:rPr lang="it-IT" sz="1000">
                <a:latin typeface="Tahoma" pitchFamily="34" charset="0"/>
                <a:ea typeface="Tahoma" pitchFamily="34" charset="0"/>
                <a:cs typeface="Tahoma" pitchFamily="34" charset="0"/>
              </a:rPr>
              <a:t> 50 un. (</a:t>
            </a:r>
            <a:r>
              <a:rPr lang="it-IT" sz="1000" i="1">
                <a:latin typeface="Tahoma" pitchFamily="34" charset="0"/>
                <a:ea typeface="Tahoma" pitchFamily="34" charset="0"/>
                <a:cs typeface="Tahoma" pitchFamily="34" charset="0"/>
              </a:rPr>
              <a:t>173</a:t>
            </a:r>
            <a:r>
              <a:rPr lang="it-IT" sz="1000" i="1" baseline="30000">
                <a:latin typeface="Tahoma" pitchFamily="34" charset="0"/>
                <a:ea typeface="Tahoma" pitchFamily="34" charset="0"/>
                <a:cs typeface="Tahoma" pitchFamily="34" charset="0"/>
              </a:rPr>
              <a:t>rd</a:t>
            </a:r>
            <a:r>
              <a:rPr lang="it-IT" sz="1000" i="1">
                <a:latin typeface="Tahoma" pitchFamily="34" charset="0"/>
                <a:ea typeface="Tahoma" pitchFamily="34" charset="0"/>
                <a:cs typeface="Tahoma" pitchFamily="34" charset="0"/>
              </a:rPr>
              <a:t> AB </a:t>
            </a:r>
            <a:r>
              <a:rPr lang="it-IT" sz="1000" i="1" err="1">
                <a:latin typeface="Tahoma" pitchFamily="34" charset="0"/>
                <a:ea typeface="Tahoma" pitchFamily="34" charset="0"/>
                <a:cs typeface="Tahoma" pitchFamily="34" charset="0"/>
              </a:rPr>
              <a:t>Brigade</a:t>
            </a:r>
            <a:r>
              <a:rPr lang="it-IT" sz="1000">
                <a:latin typeface="Tahoma" pitchFamily="34" charset="0"/>
                <a:ea typeface="Tahoma" pitchFamily="34" charset="0"/>
                <a:cs typeface="Tahoma" pitchFamily="34" charset="0"/>
              </a:rPr>
              <a:t>) </a:t>
            </a:r>
          </a:p>
          <a:p>
            <a:pPr algn="just"/>
            <a:r>
              <a:rPr lang="it-IT" sz="1000" u="sng" err="1">
                <a:latin typeface="Tahoma" pitchFamily="34" charset="0"/>
                <a:ea typeface="Tahoma" pitchFamily="34" charset="0"/>
                <a:cs typeface="Tahoma" pitchFamily="34" charset="0"/>
              </a:rPr>
              <a:t>Observers</a:t>
            </a:r>
            <a:r>
              <a:rPr lang="it-IT" sz="1000" u="sng"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r>
              <a:rPr lang="it-IT" sz="1000">
                <a:latin typeface="Tahoma" pitchFamily="34" charset="0"/>
                <a:ea typeface="Tahoma" pitchFamily="34" charset="0"/>
                <a:cs typeface="Tahoma" pitchFamily="34" charset="0"/>
              </a:rPr>
              <a:t> Tunisia, Svizzera, Malta, Regno Unito (TBC), Austria (TBC). 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2330585" y="2763822"/>
            <a:ext cx="2258446" cy="123110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sz="1000" b="1" u="sng" dirty="0">
                <a:latin typeface="Tahoma" pitchFamily="34" charset="0"/>
                <a:ea typeface="Tahoma" pitchFamily="34" charset="0"/>
                <a:cs typeface="Tahoma" pitchFamily="34" charset="0"/>
              </a:rPr>
              <a:t>OCE: </a:t>
            </a:r>
          </a:p>
          <a:p>
            <a:r>
              <a:rPr lang="it-IT" sz="10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Overall</a:t>
            </a:r>
            <a:r>
              <a:rPr lang="it-IT" sz="1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r>
              <a:rPr lang="it-IT" sz="1000" dirty="0">
                <a:latin typeface="Tahoma" pitchFamily="34" charset="0"/>
                <a:ea typeface="Tahoma" pitchFamily="34" charset="0"/>
                <a:cs typeface="Tahoma" pitchFamily="34" charset="0"/>
              </a:rPr>
              <a:t> COMTA (DCOM); </a:t>
            </a:r>
          </a:p>
          <a:p>
            <a:r>
              <a:rPr lang="it-IT" sz="10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Summer</a:t>
            </a:r>
            <a:r>
              <a:rPr lang="it-IT" sz="10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it-IT" sz="10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Resolve</a:t>
            </a:r>
            <a:r>
              <a:rPr lang="it-IT" sz="1000" dirty="0"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it-IT" sz="1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Brigade</a:t>
            </a:r>
            <a:r>
              <a:rPr lang="it-IT" sz="1000" dirty="0">
                <a:latin typeface="Tahoma" pitchFamily="34" charset="0"/>
                <a:ea typeface="Tahoma" pitchFamily="34" charset="0"/>
                <a:cs typeface="Tahoma" pitchFamily="34" charset="0"/>
              </a:rPr>
              <a:t> HQ</a:t>
            </a:r>
          </a:p>
          <a:p>
            <a:r>
              <a:rPr lang="it-IT" sz="10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Extreme </a:t>
            </a:r>
            <a:r>
              <a:rPr lang="it-IT" sz="10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Patrol</a:t>
            </a:r>
            <a:r>
              <a:rPr lang="it-IT" sz="1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r>
              <a:rPr lang="it-IT" sz="1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(MTTC)</a:t>
            </a:r>
            <a:endParaRPr lang="it-IT" sz="10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it-IT" sz="10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Extreme Challenge</a:t>
            </a:r>
            <a:r>
              <a:rPr lang="it-IT" sz="1000" dirty="0"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it-IT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(MTTC)</a:t>
            </a:r>
          </a:p>
          <a:p>
            <a:r>
              <a:rPr lang="it-IT" sz="10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Vertigo</a:t>
            </a:r>
            <a:r>
              <a:rPr lang="it-IT" sz="1000" dirty="0">
                <a:latin typeface="Tahoma" pitchFamily="34" charset="0"/>
                <a:ea typeface="Tahoma" pitchFamily="34" charset="0"/>
                <a:cs typeface="Tahoma" pitchFamily="34" charset="0"/>
              </a:rPr>
              <a:t>: COMTA (DCOM)</a:t>
            </a:r>
          </a:p>
          <a:p>
            <a:r>
              <a:rPr lang="it-IT" sz="10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Summer</a:t>
            </a:r>
            <a:r>
              <a:rPr lang="it-IT" sz="1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it-IT" sz="10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Resolve</a:t>
            </a:r>
            <a:r>
              <a:rPr lang="it-IT" sz="1000" dirty="0">
                <a:latin typeface="Tahoma" pitchFamily="34" charset="0"/>
                <a:ea typeface="Tahoma" pitchFamily="34" charset="0"/>
                <a:cs typeface="Tahoma" pitchFamily="34" charset="0"/>
              </a:rPr>
              <a:t>: RGT </a:t>
            </a:r>
            <a:r>
              <a:rPr lang="it-IT" sz="1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lvl</a:t>
            </a:r>
            <a:r>
              <a:rPr lang="it-IT" sz="1000" dirty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</p:txBody>
      </p:sp>
      <p:sp>
        <p:nvSpPr>
          <p:cNvPr id="16" name="CasellaDiTesto 15"/>
          <p:cNvSpPr txBox="1"/>
          <p:nvPr/>
        </p:nvSpPr>
        <p:spPr>
          <a:xfrm>
            <a:off x="4793275" y="2816090"/>
            <a:ext cx="2135939" cy="86177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sz="1000" b="1" u="sng" dirty="0">
                <a:latin typeface="Tahoma" pitchFamily="34" charset="0"/>
                <a:ea typeface="Tahoma" pitchFamily="34" charset="0"/>
                <a:cs typeface="Tahoma" pitchFamily="34" charset="0"/>
              </a:rPr>
              <a:t>ODE: </a:t>
            </a:r>
          </a:p>
          <a:p>
            <a:r>
              <a:rPr lang="it-IT" sz="10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Extreme </a:t>
            </a:r>
            <a:r>
              <a:rPr lang="it-IT" sz="10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Patrol</a:t>
            </a:r>
            <a:r>
              <a:rPr lang="it-IT" sz="1000" dirty="0">
                <a:latin typeface="Tahoma" pitchFamily="34" charset="0"/>
                <a:ea typeface="Tahoma" pitchFamily="34" charset="0"/>
                <a:cs typeface="Tahoma" pitchFamily="34" charset="0"/>
              </a:rPr>
              <a:t>: (MTTC) </a:t>
            </a:r>
            <a:r>
              <a:rPr lang="it-IT" sz="10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Extreme Challenge</a:t>
            </a:r>
            <a:r>
              <a:rPr lang="it-IT" sz="1000" dirty="0">
                <a:latin typeface="Tahoma" pitchFamily="34" charset="0"/>
                <a:ea typeface="Tahoma" pitchFamily="34" charset="0"/>
                <a:cs typeface="Tahoma" pitchFamily="34" charset="0"/>
              </a:rPr>
              <a:t>: (MTTC) </a:t>
            </a:r>
            <a:r>
              <a:rPr lang="it-IT" sz="10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Vertigo</a:t>
            </a:r>
            <a:r>
              <a:rPr lang="it-IT" sz="1000" dirty="0">
                <a:latin typeface="Tahoma" pitchFamily="34" charset="0"/>
                <a:ea typeface="Tahoma" pitchFamily="34" charset="0"/>
                <a:cs typeface="Tahoma" pitchFamily="34" charset="0"/>
              </a:rPr>
              <a:t>: BN </a:t>
            </a:r>
            <a:r>
              <a:rPr lang="it-IT" sz="1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lvl</a:t>
            </a:r>
            <a:r>
              <a:rPr lang="it-IT" sz="1000" dirty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r>
              <a:rPr lang="it-IT" sz="10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Summer</a:t>
            </a:r>
            <a:r>
              <a:rPr lang="it-IT" sz="1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it-IT" sz="10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Resolve</a:t>
            </a:r>
            <a:r>
              <a:rPr lang="it-IT" sz="1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it-IT" sz="1000" dirty="0">
                <a:latin typeface="Tahoma" pitchFamily="34" charset="0"/>
                <a:ea typeface="Tahoma" pitchFamily="34" charset="0"/>
                <a:cs typeface="Tahoma" pitchFamily="34" charset="0"/>
              </a:rPr>
              <a:t>: RGT </a:t>
            </a:r>
            <a:r>
              <a:rPr lang="it-IT" sz="1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lvl</a:t>
            </a:r>
            <a:r>
              <a:rPr lang="it-IT" sz="1000" dirty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</p:txBody>
      </p:sp>
      <p:sp>
        <p:nvSpPr>
          <p:cNvPr id="17" name="Rettangolo 16"/>
          <p:cNvSpPr/>
          <p:nvPr/>
        </p:nvSpPr>
        <p:spPr>
          <a:xfrm>
            <a:off x="4788025" y="2824873"/>
            <a:ext cx="2160240" cy="1169551"/>
          </a:xfrm>
          <a:prstGeom prst="rect">
            <a:avLst/>
          </a:prstGeom>
          <a:noFill/>
          <a:ln w="952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000"/>
          </a:p>
        </p:txBody>
      </p:sp>
      <p:sp>
        <p:nvSpPr>
          <p:cNvPr id="19" name="Rettangolo 18"/>
          <p:cNvSpPr/>
          <p:nvPr/>
        </p:nvSpPr>
        <p:spPr>
          <a:xfrm>
            <a:off x="7020272" y="837522"/>
            <a:ext cx="2088232" cy="3156901"/>
          </a:xfrm>
          <a:prstGeom prst="rect">
            <a:avLst/>
          </a:prstGeom>
          <a:noFill/>
          <a:ln w="952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Rettangolo 20"/>
          <p:cNvSpPr/>
          <p:nvPr/>
        </p:nvSpPr>
        <p:spPr>
          <a:xfrm>
            <a:off x="2311507" y="2825254"/>
            <a:ext cx="2435573" cy="1169169"/>
          </a:xfrm>
          <a:prstGeom prst="rect">
            <a:avLst/>
          </a:prstGeom>
          <a:noFill/>
          <a:ln w="952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000"/>
          </a:p>
        </p:txBody>
      </p:sp>
      <p:pic>
        <p:nvPicPr>
          <p:cNvPr id="22" name="Immagin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230" y="1018961"/>
            <a:ext cx="1985896" cy="277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700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olo 14">
            <a:extLst>
              <a:ext uri="{FF2B5EF4-FFF2-40B4-BE49-F238E27FC236}">
                <a16:creationId xmlns:a16="http://schemas.microsoft.com/office/drawing/2014/main" id="{3F1275A7-200F-46A4-9231-0D6604EDA3EA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374652" y="51470"/>
            <a:ext cx="8373812" cy="720080"/>
          </a:xfrm>
          <a:prstGeom prst="rect">
            <a:avLst/>
          </a:prstGeom>
        </p:spPr>
        <p:txBody>
          <a:bodyPr anchor="ctr"/>
          <a:lstStyle/>
          <a:p>
            <a:pPr algn="ctr"/>
            <a:br>
              <a:rPr lang="it-IT" sz="28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it-IT" sz="28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AREAs</a:t>
            </a:r>
            <a:r>
              <a:rPr lang="it-IT" sz="28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of EXERCISE</a:t>
            </a:r>
            <a:endParaRPr lang="it-IT" sz="2800" i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7" name="Connettore 1 14">
            <a:extLst>
              <a:ext uri="{FF2B5EF4-FFF2-40B4-BE49-F238E27FC236}">
                <a16:creationId xmlns:a16="http://schemas.microsoft.com/office/drawing/2014/main" id="{3F03212A-8363-4597-A940-94FDD7D81ED4}"/>
              </a:ext>
            </a:extLst>
          </p:cNvPr>
          <p:cNvCxnSpPr>
            <a:cxnSpLocks/>
          </p:cNvCxnSpPr>
          <p:nvPr/>
        </p:nvCxnSpPr>
        <p:spPr>
          <a:xfrm>
            <a:off x="0" y="795433"/>
            <a:ext cx="9144000" cy="0"/>
          </a:xfrm>
          <a:prstGeom prst="line">
            <a:avLst/>
          </a:prstGeom>
          <a:ln w="31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ttangolo 2"/>
          <p:cNvSpPr/>
          <p:nvPr/>
        </p:nvSpPr>
        <p:spPr>
          <a:xfrm>
            <a:off x="5569423" y="3435846"/>
            <a:ext cx="84045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it-IT" sz="11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DIREX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3659535" y="3241308"/>
            <a:ext cx="1224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>
                <a:latin typeface="Tahoma" pitchFamily="34" charset="0"/>
                <a:ea typeface="Tahoma" pitchFamily="34" charset="0"/>
                <a:cs typeface="Tahoma" pitchFamily="34" charset="0"/>
              </a:rPr>
              <a:t>BOLZANO</a:t>
            </a:r>
          </a:p>
        </p:txBody>
      </p:sp>
      <p:sp>
        <p:nvSpPr>
          <p:cNvPr id="17" name="CasellaDiTesto 16"/>
          <p:cNvSpPr txBox="1"/>
          <p:nvPr/>
        </p:nvSpPr>
        <p:spPr>
          <a:xfrm>
            <a:off x="5099695" y="1485181"/>
            <a:ext cx="1224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>
                <a:latin typeface="Tahoma" pitchFamily="34" charset="0"/>
                <a:ea typeface="Tahoma" pitchFamily="34" charset="0"/>
                <a:cs typeface="Tahoma" pitchFamily="34" charset="0"/>
              </a:rPr>
              <a:t>BRUNICO</a:t>
            </a:r>
          </a:p>
        </p:txBody>
      </p:sp>
      <p:sp>
        <p:nvSpPr>
          <p:cNvPr id="19" name="CasellaDiTesto 18"/>
          <p:cNvSpPr txBox="1"/>
          <p:nvPr/>
        </p:nvSpPr>
        <p:spPr>
          <a:xfrm>
            <a:off x="6444207" y="2010723"/>
            <a:ext cx="16078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>
                <a:latin typeface="Tahoma" pitchFamily="34" charset="0"/>
                <a:ea typeface="Tahoma" pitchFamily="34" charset="0"/>
                <a:cs typeface="Tahoma" pitchFamily="34" charset="0"/>
              </a:rPr>
              <a:t>SAN CANDIDO</a:t>
            </a:r>
          </a:p>
        </p:txBody>
      </p:sp>
      <p:sp>
        <p:nvSpPr>
          <p:cNvPr id="22" name="CasellaDiTesto 21"/>
          <p:cNvSpPr txBox="1"/>
          <p:nvPr/>
        </p:nvSpPr>
        <p:spPr>
          <a:xfrm>
            <a:off x="3875559" y="1203598"/>
            <a:ext cx="1224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>
                <a:latin typeface="Tahoma" pitchFamily="34" charset="0"/>
                <a:ea typeface="Tahoma" pitchFamily="34" charset="0"/>
                <a:cs typeface="Tahoma" pitchFamily="34" charset="0"/>
              </a:rPr>
              <a:t>VIPITENO</a:t>
            </a:r>
          </a:p>
        </p:txBody>
      </p:sp>
      <p:sp>
        <p:nvSpPr>
          <p:cNvPr id="24" name="CasellaDiTesto 23"/>
          <p:cNvSpPr txBox="1"/>
          <p:nvPr/>
        </p:nvSpPr>
        <p:spPr>
          <a:xfrm>
            <a:off x="3011463" y="2277269"/>
            <a:ext cx="1224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>
                <a:latin typeface="Tahoma" pitchFamily="34" charset="0"/>
                <a:ea typeface="Tahoma" pitchFamily="34" charset="0"/>
                <a:cs typeface="Tahoma" pitchFamily="34" charset="0"/>
              </a:rPr>
              <a:t>MERANO</a:t>
            </a:r>
          </a:p>
        </p:txBody>
      </p:sp>
      <p:sp>
        <p:nvSpPr>
          <p:cNvPr id="20" name="Figura a mano libera 19"/>
          <p:cNvSpPr/>
          <p:nvPr/>
        </p:nvSpPr>
        <p:spPr>
          <a:xfrm>
            <a:off x="3131840" y="1759099"/>
            <a:ext cx="3248025" cy="2695575"/>
          </a:xfrm>
          <a:custGeom>
            <a:avLst/>
            <a:gdLst>
              <a:gd name="connsiteX0" fmla="*/ 0 w 3248025"/>
              <a:gd name="connsiteY0" fmla="*/ 2695575 h 2695575"/>
              <a:gd name="connsiteX1" fmla="*/ 209550 w 3248025"/>
              <a:gd name="connsiteY1" fmla="*/ 2514600 h 2695575"/>
              <a:gd name="connsiteX2" fmla="*/ 361950 w 3248025"/>
              <a:gd name="connsiteY2" fmla="*/ 2028825 h 2695575"/>
              <a:gd name="connsiteX3" fmla="*/ 409575 w 3248025"/>
              <a:gd name="connsiteY3" fmla="*/ 1771650 h 2695575"/>
              <a:gd name="connsiteX4" fmla="*/ 381000 w 3248025"/>
              <a:gd name="connsiteY4" fmla="*/ 1562100 h 2695575"/>
              <a:gd name="connsiteX5" fmla="*/ 704850 w 3248025"/>
              <a:gd name="connsiteY5" fmla="*/ 1485900 h 2695575"/>
              <a:gd name="connsiteX6" fmla="*/ 809625 w 3248025"/>
              <a:gd name="connsiteY6" fmla="*/ 1438275 h 2695575"/>
              <a:gd name="connsiteX7" fmla="*/ 1028700 w 3248025"/>
              <a:gd name="connsiteY7" fmla="*/ 1247775 h 2695575"/>
              <a:gd name="connsiteX8" fmla="*/ 1057275 w 3248025"/>
              <a:gd name="connsiteY8" fmla="*/ 1028700 h 2695575"/>
              <a:gd name="connsiteX9" fmla="*/ 1162050 w 3248025"/>
              <a:gd name="connsiteY9" fmla="*/ 838200 h 2695575"/>
              <a:gd name="connsiteX10" fmla="*/ 1428750 w 3248025"/>
              <a:gd name="connsiteY10" fmla="*/ 485775 h 2695575"/>
              <a:gd name="connsiteX11" fmla="*/ 1504950 w 3248025"/>
              <a:gd name="connsiteY11" fmla="*/ 381000 h 2695575"/>
              <a:gd name="connsiteX12" fmla="*/ 1543050 w 3248025"/>
              <a:gd name="connsiteY12" fmla="*/ 228600 h 2695575"/>
              <a:gd name="connsiteX13" fmla="*/ 1457325 w 3248025"/>
              <a:gd name="connsiteY13" fmla="*/ 85725 h 2695575"/>
              <a:gd name="connsiteX14" fmla="*/ 1476375 w 3248025"/>
              <a:gd name="connsiteY14" fmla="*/ 28575 h 2695575"/>
              <a:gd name="connsiteX15" fmla="*/ 1733550 w 3248025"/>
              <a:gd name="connsiteY15" fmla="*/ 0 h 2695575"/>
              <a:gd name="connsiteX16" fmla="*/ 1876425 w 3248025"/>
              <a:gd name="connsiteY16" fmla="*/ 28575 h 2695575"/>
              <a:gd name="connsiteX17" fmla="*/ 1990725 w 3248025"/>
              <a:gd name="connsiteY17" fmla="*/ 28575 h 2695575"/>
              <a:gd name="connsiteX18" fmla="*/ 2152650 w 3248025"/>
              <a:gd name="connsiteY18" fmla="*/ 66675 h 2695575"/>
              <a:gd name="connsiteX19" fmla="*/ 2438400 w 3248025"/>
              <a:gd name="connsiteY19" fmla="*/ 76200 h 2695575"/>
              <a:gd name="connsiteX20" fmla="*/ 2695575 w 3248025"/>
              <a:gd name="connsiteY20" fmla="*/ 171450 h 2695575"/>
              <a:gd name="connsiteX21" fmla="*/ 3048000 w 3248025"/>
              <a:gd name="connsiteY21" fmla="*/ 295275 h 2695575"/>
              <a:gd name="connsiteX22" fmla="*/ 3209925 w 3248025"/>
              <a:gd name="connsiteY22" fmla="*/ 371475 h 2695575"/>
              <a:gd name="connsiteX23" fmla="*/ 3190875 w 3248025"/>
              <a:gd name="connsiteY23" fmla="*/ 504825 h 2695575"/>
              <a:gd name="connsiteX24" fmla="*/ 3248025 w 3248025"/>
              <a:gd name="connsiteY24" fmla="*/ 657225 h 2695575"/>
              <a:gd name="connsiteX25" fmla="*/ 3190875 w 3248025"/>
              <a:gd name="connsiteY25" fmla="*/ 819150 h 2695575"/>
              <a:gd name="connsiteX26" fmla="*/ 3190875 w 3248025"/>
              <a:gd name="connsiteY26" fmla="*/ 819150 h 269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248025" h="2695575">
                <a:moveTo>
                  <a:pt x="0" y="2695575"/>
                </a:moveTo>
                <a:lnTo>
                  <a:pt x="209550" y="2514600"/>
                </a:lnTo>
                <a:lnTo>
                  <a:pt x="361950" y="2028825"/>
                </a:lnTo>
                <a:lnTo>
                  <a:pt x="409575" y="1771650"/>
                </a:lnTo>
                <a:lnTo>
                  <a:pt x="381000" y="1562100"/>
                </a:lnTo>
                <a:lnTo>
                  <a:pt x="704850" y="1485900"/>
                </a:lnTo>
                <a:lnTo>
                  <a:pt x="809625" y="1438275"/>
                </a:lnTo>
                <a:lnTo>
                  <a:pt x="1028700" y="1247775"/>
                </a:lnTo>
                <a:lnTo>
                  <a:pt x="1057275" y="1028700"/>
                </a:lnTo>
                <a:lnTo>
                  <a:pt x="1162050" y="838200"/>
                </a:lnTo>
                <a:lnTo>
                  <a:pt x="1428750" y="485775"/>
                </a:lnTo>
                <a:lnTo>
                  <a:pt x="1504950" y="381000"/>
                </a:lnTo>
                <a:lnTo>
                  <a:pt x="1543050" y="228600"/>
                </a:lnTo>
                <a:lnTo>
                  <a:pt x="1457325" y="85725"/>
                </a:lnTo>
                <a:lnTo>
                  <a:pt x="1476375" y="28575"/>
                </a:lnTo>
                <a:lnTo>
                  <a:pt x="1733550" y="0"/>
                </a:lnTo>
                <a:lnTo>
                  <a:pt x="1876425" y="28575"/>
                </a:lnTo>
                <a:lnTo>
                  <a:pt x="1990725" y="28575"/>
                </a:lnTo>
                <a:lnTo>
                  <a:pt x="2152650" y="66675"/>
                </a:lnTo>
                <a:lnTo>
                  <a:pt x="2438400" y="76200"/>
                </a:lnTo>
                <a:lnTo>
                  <a:pt x="2695575" y="171450"/>
                </a:lnTo>
                <a:lnTo>
                  <a:pt x="3048000" y="295275"/>
                </a:lnTo>
                <a:lnTo>
                  <a:pt x="3209925" y="371475"/>
                </a:lnTo>
                <a:lnTo>
                  <a:pt x="3190875" y="504825"/>
                </a:lnTo>
                <a:lnTo>
                  <a:pt x="3248025" y="657225"/>
                </a:lnTo>
                <a:lnTo>
                  <a:pt x="3190875" y="819150"/>
                </a:lnTo>
                <a:lnTo>
                  <a:pt x="3190875" y="819150"/>
                </a:ln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5" name="Figura a mano libera 24"/>
          <p:cNvSpPr/>
          <p:nvPr/>
        </p:nvSpPr>
        <p:spPr>
          <a:xfrm>
            <a:off x="1083965" y="2216299"/>
            <a:ext cx="2447925" cy="1085850"/>
          </a:xfrm>
          <a:custGeom>
            <a:avLst/>
            <a:gdLst>
              <a:gd name="connsiteX0" fmla="*/ 2447925 w 2447925"/>
              <a:gd name="connsiteY0" fmla="*/ 1085850 h 1085850"/>
              <a:gd name="connsiteX1" fmla="*/ 2114550 w 2447925"/>
              <a:gd name="connsiteY1" fmla="*/ 752475 h 1085850"/>
              <a:gd name="connsiteX2" fmla="*/ 2028825 w 2447925"/>
              <a:gd name="connsiteY2" fmla="*/ 523875 h 1085850"/>
              <a:gd name="connsiteX3" fmla="*/ 1933575 w 2447925"/>
              <a:gd name="connsiteY3" fmla="*/ 304800 h 1085850"/>
              <a:gd name="connsiteX4" fmla="*/ 1847850 w 2447925"/>
              <a:gd name="connsiteY4" fmla="*/ 238125 h 1085850"/>
              <a:gd name="connsiteX5" fmla="*/ 1628775 w 2447925"/>
              <a:gd name="connsiteY5" fmla="*/ 285750 h 1085850"/>
              <a:gd name="connsiteX6" fmla="*/ 1495425 w 2447925"/>
              <a:gd name="connsiteY6" fmla="*/ 361950 h 1085850"/>
              <a:gd name="connsiteX7" fmla="*/ 1352550 w 2447925"/>
              <a:gd name="connsiteY7" fmla="*/ 371475 h 1085850"/>
              <a:gd name="connsiteX8" fmla="*/ 1295400 w 2447925"/>
              <a:gd name="connsiteY8" fmla="*/ 466725 h 1085850"/>
              <a:gd name="connsiteX9" fmla="*/ 1104900 w 2447925"/>
              <a:gd name="connsiteY9" fmla="*/ 476250 h 1085850"/>
              <a:gd name="connsiteX10" fmla="*/ 552450 w 2447925"/>
              <a:gd name="connsiteY10" fmla="*/ 523875 h 1085850"/>
              <a:gd name="connsiteX11" fmla="*/ 371475 w 2447925"/>
              <a:gd name="connsiteY11" fmla="*/ 485775 h 1085850"/>
              <a:gd name="connsiteX12" fmla="*/ 142875 w 2447925"/>
              <a:gd name="connsiteY12" fmla="*/ 361950 h 1085850"/>
              <a:gd name="connsiteX13" fmla="*/ 0 w 2447925"/>
              <a:gd name="connsiteY13" fmla="*/ 171450 h 1085850"/>
              <a:gd name="connsiteX14" fmla="*/ 47625 w 2447925"/>
              <a:gd name="connsiteY14" fmla="*/ 0 h 1085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447925" h="1085850">
                <a:moveTo>
                  <a:pt x="2447925" y="1085850"/>
                </a:moveTo>
                <a:lnTo>
                  <a:pt x="2114550" y="752475"/>
                </a:lnTo>
                <a:lnTo>
                  <a:pt x="2028825" y="523875"/>
                </a:lnTo>
                <a:lnTo>
                  <a:pt x="1933575" y="304800"/>
                </a:lnTo>
                <a:lnTo>
                  <a:pt x="1847850" y="238125"/>
                </a:lnTo>
                <a:lnTo>
                  <a:pt x="1628775" y="285750"/>
                </a:lnTo>
                <a:lnTo>
                  <a:pt x="1495425" y="361950"/>
                </a:lnTo>
                <a:lnTo>
                  <a:pt x="1352550" y="371475"/>
                </a:lnTo>
                <a:lnTo>
                  <a:pt x="1295400" y="466725"/>
                </a:lnTo>
                <a:lnTo>
                  <a:pt x="1104900" y="476250"/>
                </a:lnTo>
                <a:lnTo>
                  <a:pt x="552450" y="523875"/>
                </a:lnTo>
                <a:lnTo>
                  <a:pt x="371475" y="485775"/>
                </a:lnTo>
                <a:lnTo>
                  <a:pt x="142875" y="361950"/>
                </a:lnTo>
                <a:lnTo>
                  <a:pt x="0" y="171450"/>
                </a:lnTo>
                <a:lnTo>
                  <a:pt x="47625" y="0"/>
                </a:ln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6" name="Figura a mano libera 25"/>
          <p:cNvSpPr/>
          <p:nvPr/>
        </p:nvSpPr>
        <p:spPr>
          <a:xfrm>
            <a:off x="3874790" y="987574"/>
            <a:ext cx="714375" cy="1228725"/>
          </a:xfrm>
          <a:custGeom>
            <a:avLst/>
            <a:gdLst>
              <a:gd name="connsiteX0" fmla="*/ 714375 w 714375"/>
              <a:gd name="connsiteY0" fmla="*/ 1228725 h 1228725"/>
              <a:gd name="connsiteX1" fmla="*/ 676275 w 714375"/>
              <a:gd name="connsiteY1" fmla="*/ 1162050 h 1228725"/>
              <a:gd name="connsiteX2" fmla="*/ 619125 w 714375"/>
              <a:gd name="connsiteY2" fmla="*/ 933450 h 1228725"/>
              <a:gd name="connsiteX3" fmla="*/ 419100 w 714375"/>
              <a:gd name="connsiteY3" fmla="*/ 809625 h 1228725"/>
              <a:gd name="connsiteX4" fmla="*/ 180975 w 714375"/>
              <a:gd name="connsiteY4" fmla="*/ 542925 h 1228725"/>
              <a:gd name="connsiteX5" fmla="*/ 0 w 714375"/>
              <a:gd name="connsiteY5" fmla="*/ 476250 h 1228725"/>
              <a:gd name="connsiteX6" fmla="*/ 9525 w 714375"/>
              <a:gd name="connsiteY6" fmla="*/ 200025 h 1228725"/>
              <a:gd name="connsiteX7" fmla="*/ 190500 w 714375"/>
              <a:gd name="connsiteY7" fmla="*/ 0 h 1228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14375" h="1228725">
                <a:moveTo>
                  <a:pt x="714375" y="1228725"/>
                </a:moveTo>
                <a:lnTo>
                  <a:pt x="676275" y="1162050"/>
                </a:lnTo>
                <a:lnTo>
                  <a:pt x="619125" y="933450"/>
                </a:lnTo>
                <a:lnTo>
                  <a:pt x="419100" y="809625"/>
                </a:lnTo>
                <a:lnTo>
                  <a:pt x="180975" y="542925"/>
                </a:lnTo>
                <a:lnTo>
                  <a:pt x="0" y="476250"/>
                </a:lnTo>
                <a:lnTo>
                  <a:pt x="9525" y="200025"/>
                </a:lnTo>
                <a:lnTo>
                  <a:pt x="190500" y="0"/>
                </a:ln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8" name="Ovale 27"/>
          <p:cNvSpPr/>
          <p:nvPr/>
        </p:nvSpPr>
        <p:spPr>
          <a:xfrm>
            <a:off x="4518112" y="2205261"/>
            <a:ext cx="108012" cy="101189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9" name="CasellaDiTesto 28"/>
          <p:cNvSpPr txBox="1"/>
          <p:nvPr/>
        </p:nvSpPr>
        <p:spPr>
          <a:xfrm>
            <a:off x="4605164" y="2216262"/>
            <a:ext cx="16466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>
                <a:latin typeface="Tahoma" pitchFamily="34" charset="0"/>
                <a:ea typeface="Tahoma" pitchFamily="34" charset="0"/>
                <a:cs typeface="Tahoma" pitchFamily="34" charset="0"/>
              </a:rPr>
              <a:t>BRESSANONE</a:t>
            </a:r>
          </a:p>
        </p:txBody>
      </p:sp>
      <p:sp>
        <p:nvSpPr>
          <p:cNvPr id="6" name="Ovale 5"/>
          <p:cNvSpPr/>
          <p:nvPr/>
        </p:nvSpPr>
        <p:spPr>
          <a:xfrm>
            <a:off x="3443511" y="3227020"/>
            <a:ext cx="216024" cy="202377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1" name="Ovale 20"/>
          <p:cNvSpPr/>
          <p:nvPr/>
        </p:nvSpPr>
        <p:spPr>
          <a:xfrm>
            <a:off x="3803551" y="1341165"/>
            <a:ext cx="108012" cy="101189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Ovale 15"/>
          <p:cNvSpPr/>
          <p:nvPr/>
        </p:nvSpPr>
        <p:spPr>
          <a:xfrm>
            <a:off x="5135699" y="1773213"/>
            <a:ext cx="108012" cy="101189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Ovale 17"/>
          <p:cNvSpPr/>
          <p:nvPr/>
        </p:nvSpPr>
        <p:spPr>
          <a:xfrm>
            <a:off x="6251823" y="2082731"/>
            <a:ext cx="108012" cy="101189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3" name="Ovale 22"/>
          <p:cNvSpPr/>
          <p:nvPr/>
        </p:nvSpPr>
        <p:spPr>
          <a:xfrm>
            <a:off x="2939455" y="2442771"/>
            <a:ext cx="108012" cy="101189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30" name="Connettore 1 29"/>
          <p:cNvCxnSpPr/>
          <p:nvPr/>
        </p:nvCxnSpPr>
        <p:spPr>
          <a:xfrm>
            <a:off x="3659535" y="3435846"/>
            <a:ext cx="360040" cy="288032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4" name="Connettore 1 1023"/>
          <p:cNvCxnSpPr/>
          <p:nvPr/>
        </p:nvCxnSpPr>
        <p:spPr>
          <a:xfrm>
            <a:off x="4019575" y="3723878"/>
            <a:ext cx="236029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e 33"/>
          <p:cNvSpPr/>
          <p:nvPr/>
        </p:nvSpPr>
        <p:spPr>
          <a:xfrm>
            <a:off x="3623531" y="2951766"/>
            <a:ext cx="108012" cy="101189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5" name="CasellaDiTesto 34"/>
          <p:cNvSpPr txBox="1"/>
          <p:nvPr/>
        </p:nvSpPr>
        <p:spPr>
          <a:xfrm>
            <a:off x="3443511" y="2654791"/>
            <a:ext cx="1224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>
                <a:latin typeface="Tahoma" pitchFamily="34" charset="0"/>
                <a:ea typeface="Tahoma" pitchFamily="34" charset="0"/>
                <a:cs typeface="Tahoma" pitchFamily="34" charset="0"/>
              </a:rPr>
              <a:t>RENON</a:t>
            </a:r>
          </a:p>
        </p:txBody>
      </p:sp>
      <p:cxnSp>
        <p:nvCxnSpPr>
          <p:cNvPr id="36" name="Connettore 1 35"/>
          <p:cNvCxnSpPr/>
          <p:nvPr/>
        </p:nvCxnSpPr>
        <p:spPr>
          <a:xfrm flipH="1">
            <a:off x="3131840" y="3067248"/>
            <a:ext cx="421593" cy="26096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Connettore 1 37"/>
          <p:cNvCxnSpPr/>
          <p:nvPr/>
        </p:nvCxnSpPr>
        <p:spPr>
          <a:xfrm>
            <a:off x="1283271" y="3337336"/>
            <a:ext cx="1848569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27" name="Rettangolo 1026"/>
          <p:cNvSpPr/>
          <p:nvPr/>
        </p:nvSpPr>
        <p:spPr>
          <a:xfrm>
            <a:off x="1281317" y="3077314"/>
            <a:ext cx="147251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it-IT" sz="120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EXTREME PATROL </a:t>
            </a:r>
          </a:p>
        </p:txBody>
      </p:sp>
      <p:sp>
        <p:nvSpPr>
          <p:cNvPr id="1028" name="Ovale 1027"/>
          <p:cNvSpPr/>
          <p:nvPr/>
        </p:nvSpPr>
        <p:spPr>
          <a:xfrm rot="981631">
            <a:off x="4603499" y="1470274"/>
            <a:ext cx="1931849" cy="149550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41" name="Connettore 1 40"/>
          <p:cNvCxnSpPr/>
          <p:nvPr/>
        </p:nvCxnSpPr>
        <p:spPr>
          <a:xfrm flipV="1">
            <a:off x="6103615" y="1475259"/>
            <a:ext cx="112204" cy="348548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Connettore 1 41"/>
          <p:cNvCxnSpPr/>
          <p:nvPr/>
        </p:nvCxnSpPr>
        <p:spPr>
          <a:xfrm>
            <a:off x="6215819" y="1475259"/>
            <a:ext cx="1260140" cy="9922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Rettangolo 43"/>
          <p:cNvSpPr/>
          <p:nvPr/>
        </p:nvSpPr>
        <p:spPr>
          <a:xfrm>
            <a:off x="6113215" y="1203598"/>
            <a:ext cx="146245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it-IT" sz="120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SUMMER RESOLVE</a:t>
            </a:r>
          </a:p>
        </p:txBody>
      </p:sp>
      <p:sp>
        <p:nvSpPr>
          <p:cNvPr id="1030" name="Rettangolo 1029"/>
          <p:cNvSpPr/>
          <p:nvPr/>
        </p:nvSpPr>
        <p:spPr>
          <a:xfrm>
            <a:off x="1307443" y="3354313"/>
            <a:ext cx="17091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it-IT" sz="120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EXTREME CHALLENGE</a:t>
            </a:r>
          </a:p>
        </p:txBody>
      </p:sp>
      <p:sp>
        <p:nvSpPr>
          <p:cNvPr id="47" name="Rettangolo 46"/>
          <p:cNvSpPr/>
          <p:nvPr/>
        </p:nvSpPr>
        <p:spPr>
          <a:xfrm>
            <a:off x="395536" y="1214631"/>
            <a:ext cx="273630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20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VERTIGO</a:t>
            </a:r>
            <a:endParaRPr lang="it-IT" sz="1200" i="1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7" name="Rettangolo 36"/>
          <p:cNvSpPr/>
          <p:nvPr/>
        </p:nvSpPr>
        <p:spPr>
          <a:xfrm>
            <a:off x="8172400" y="800100"/>
            <a:ext cx="971600" cy="4095775"/>
          </a:xfrm>
          <a:prstGeom prst="rect">
            <a:avLst/>
          </a:prstGeom>
          <a:solidFill>
            <a:schemeClr val="accent5">
              <a:lumMod val="50000"/>
              <a:lumOff val="50000"/>
              <a:alpha val="84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1"/>
              </a:solidFill>
            </a:endParaRPr>
          </a:p>
        </p:txBody>
      </p:sp>
      <p:grpSp>
        <p:nvGrpSpPr>
          <p:cNvPr id="39" name="Gruppo 38"/>
          <p:cNvGrpSpPr/>
          <p:nvPr/>
        </p:nvGrpSpPr>
        <p:grpSpPr>
          <a:xfrm>
            <a:off x="8172400" y="809625"/>
            <a:ext cx="971600" cy="4086225"/>
            <a:chOff x="8172400" y="809625"/>
            <a:chExt cx="971600" cy="4086225"/>
          </a:xfrm>
        </p:grpSpPr>
        <p:sp>
          <p:nvSpPr>
            <p:cNvPr id="40" name="Rettangolo 39"/>
            <p:cNvSpPr/>
            <p:nvPr/>
          </p:nvSpPr>
          <p:spPr>
            <a:xfrm>
              <a:off x="8172400" y="809625"/>
              <a:ext cx="971600" cy="4086225"/>
            </a:xfrm>
            <a:prstGeom prst="rect">
              <a:avLst/>
            </a:prstGeom>
            <a:solidFill>
              <a:srgbClr val="FFFF00">
                <a:alpha val="55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3" name="CasellaDiTesto 42"/>
            <p:cNvSpPr txBox="1"/>
            <p:nvPr/>
          </p:nvSpPr>
          <p:spPr>
            <a:xfrm rot="16200000">
              <a:off x="6981879" y="2539878"/>
              <a:ext cx="33188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3600" b="1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ALPINE STAR</a:t>
              </a:r>
            </a:p>
          </p:txBody>
        </p:sp>
      </p:grpSp>
      <p:cxnSp>
        <p:nvCxnSpPr>
          <p:cNvPr id="45" name="Connettore 1 44"/>
          <p:cNvCxnSpPr>
            <a:stCxn id="48" idx="7"/>
            <a:endCxn id="53" idx="3"/>
          </p:cNvCxnSpPr>
          <p:nvPr/>
        </p:nvCxnSpPr>
        <p:spPr>
          <a:xfrm flipV="1">
            <a:off x="1793821" y="2763713"/>
            <a:ext cx="3443421" cy="1589776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CasellaDiTesto 45"/>
          <p:cNvSpPr txBox="1"/>
          <p:nvPr/>
        </p:nvSpPr>
        <p:spPr>
          <a:xfrm>
            <a:off x="549499" y="4376681"/>
            <a:ext cx="19104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>
                <a:latin typeface="Tahoma" pitchFamily="34" charset="0"/>
                <a:ea typeface="Tahoma" pitchFamily="34" charset="0"/>
                <a:cs typeface="Tahoma" pitchFamily="34" charset="0"/>
              </a:rPr>
              <a:t>MONTE ROMANO </a:t>
            </a:r>
          </a:p>
        </p:txBody>
      </p:sp>
      <p:sp>
        <p:nvSpPr>
          <p:cNvPr id="48" name="Ovale 47"/>
          <p:cNvSpPr/>
          <p:nvPr/>
        </p:nvSpPr>
        <p:spPr>
          <a:xfrm>
            <a:off x="1701627" y="4338670"/>
            <a:ext cx="108012" cy="101189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9" name="Ovale 48"/>
          <p:cNvSpPr/>
          <p:nvPr/>
        </p:nvSpPr>
        <p:spPr>
          <a:xfrm>
            <a:off x="496541" y="4275999"/>
            <a:ext cx="1723839" cy="46560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50" name="Connettore 1 49"/>
          <p:cNvCxnSpPr/>
          <p:nvPr/>
        </p:nvCxnSpPr>
        <p:spPr>
          <a:xfrm flipH="1" flipV="1">
            <a:off x="2017578" y="1571079"/>
            <a:ext cx="1039066" cy="684776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Connettore 1 50"/>
          <p:cNvCxnSpPr/>
          <p:nvPr/>
        </p:nvCxnSpPr>
        <p:spPr>
          <a:xfrm>
            <a:off x="467544" y="1568599"/>
            <a:ext cx="1566174" cy="4961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CasellaDiTesto 51"/>
          <p:cNvSpPr txBox="1"/>
          <p:nvPr/>
        </p:nvSpPr>
        <p:spPr>
          <a:xfrm>
            <a:off x="5308476" y="2605335"/>
            <a:ext cx="17131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>
                <a:latin typeface="Tahoma" pitchFamily="34" charset="0"/>
                <a:ea typeface="Tahoma" pitchFamily="34" charset="0"/>
                <a:cs typeface="Tahoma" pitchFamily="34" charset="0"/>
              </a:rPr>
              <a:t>ARABBA</a:t>
            </a:r>
          </a:p>
        </p:txBody>
      </p:sp>
      <p:sp>
        <p:nvSpPr>
          <p:cNvPr id="53" name="Ovale 52"/>
          <p:cNvSpPr/>
          <p:nvPr/>
        </p:nvSpPr>
        <p:spPr>
          <a:xfrm>
            <a:off x="5221424" y="2677343"/>
            <a:ext cx="108012" cy="101189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4" name="Connettore 1 3">
            <a:extLst>
              <a:ext uri="{FF2B5EF4-FFF2-40B4-BE49-F238E27FC236}">
                <a16:creationId xmlns:a16="http://schemas.microsoft.com/office/drawing/2014/main" id="{35FBCCD4-E756-BF48-9136-EFF69AA4862F}"/>
              </a:ext>
            </a:extLst>
          </p:cNvPr>
          <p:cNvCxnSpPr/>
          <p:nvPr/>
        </p:nvCxnSpPr>
        <p:spPr>
          <a:xfrm flipV="1">
            <a:off x="0" y="4011910"/>
            <a:ext cx="8172400" cy="7200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Rettangolo 53">
            <a:extLst>
              <a:ext uri="{FF2B5EF4-FFF2-40B4-BE49-F238E27FC236}">
                <a16:creationId xmlns:a16="http://schemas.microsoft.com/office/drawing/2014/main" id="{2C1F8D1D-B5F2-6743-89FA-65F0419E35B2}"/>
              </a:ext>
            </a:extLst>
          </p:cNvPr>
          <p:cNvSpPr/>
          <p:nvPr/>
        </p:nvSpPr>
        <p:spPr>
          <a:xfrm>
            <a:off x="6589371" y="3566651"/>
            <a:ext cx="15054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it-IT" b="1" dirty="0">
                <a:solidFill>
                  <a:srgbClr val="0737A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North </a:t>
            </a:r>
            <a:r>
              <a:rPr lang="it-IT" b="1" dirty="0" err="1">
                <a:solidFill>
                  <a:srgbClr val="0737A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Italy</a:t>
            </a:r>
            <a:endParaRPr lang="it-IT" b="1" dirty="0">
              <a:solidFill>
                <a:srgbClr val="0737A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5" name="Rettangolo 54">
            <a:extLst>
              <a:ext uri="{FF2B5EF4-FFF2-40B4-BE49-F238E27FC236}">
                <a16:creationId xmlns:a16="http://schemas.microsoft.com/office/drawing/2014/main" id="{EEA9B4D2-4D00-194D-BC83-15E2E6B2D03B}"/>
              </a:ext>
            </a:extLst>
          </p:cNvPr>
          <p:cNvSpPr/>
          <p:nvPr/>
        </p:nvSpPr>
        <p:spPr>
          <a:xfrm>
            <a:off x="6464238" y="4120552"/>
            <a:ext cx="16306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it-IT" b="1" dirty="0">
                <a:solidFill>
                  <a:srgbClr val="0737A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Center  </a:t>
            </a:r>
            <a:r>
              <a:rPr lang="it-IT" b="1" dirty="0" err="1">
                <a:solidFill>
                  <a:srgbClr val="0737A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Italy</a:t>
            </a:r>
            <a:endParaRPr lang="it-IT" b="1" dirty="0">
              <a:solidFill>
                <a:srgbClr val="0737A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6194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olo 14">
            <a:extLst>
              <a:ext uri="{FF2B5EF4-FFF2-40B4-BE49-F238E27FC236}">
                <a16:creationId xmlns:a16="http://schemas.microsoft.com/office/drawing/2014/main" id="{3F1275A7-200F-46A4-9231-0D6604EDA3EA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374652" y="51470"/>
            <a:ext cx="8373812" cy="720080"/>
          </a:xfrm>
          <a:prstGeom prst="rect">
            <a:avLst/>
          </a:prstGeom>
        </p:spPr>
        <p:txBody>
          <a:bodyPr anchor="ctr"/>
          <a:lstStyle/>
          <a:p>
            <a:pPr algn="ctr"/>
            <a:br>
              <a:rPr lang="it-IT" sz="28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it-IT" sz="28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AREAs</a:t>
            </a:r>
            <a:r>
              <a:rPr lang="it-IT" sz="28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of EXERCISE</a:t>
            </a:r>
            <a:endParaRPr lang="it-IT" sz="2800" i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7" name="Connettore 1 14">
            <a:extLst>
              <a:ext uri="{FF2B5EF4-FFF2-40B4-BE49-F238E27FC236}">
                <a16:creationId xmlns:a16="http://schemas.microsoft.com/office/drawing/2014/main" id="{3F03212A-8363-4597-A940-94FDD7D81ED4}"/>
              </a:ext>
            </a:extLst>
          </p:cNvPr>
          <p:cNvCxnSpPr>
            <a:cxnSpLocks/>
          </p:cNvCxnSpPr>
          <p:nvPr/>
        </p:nvCxnSpPr>
        <p:spPr>
          <a:xfrm>
            <a:off x="0" y="795433"/>
            <a:ext cx="9144000" cy="0"/>
          </a:xfrm>
          <a:prstGeom prst="line">
            <a:avLst/>
          </a:prstGeom>
          <a:ln w="31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Rettangolo 36"/>
          <p:cNvSpPr/>
          <p:nvPr/>
        </p:nvSpPr>
        <p:spPr>
          <a:xfrm>
            <a:off x="8172400" y="800100"/>
            <a:ext cx="971600" cy="4095775"/>
          </a:xfrm>
          <a:prstGeom prst="rect">
            <a:avLst/>
          </a:prstGeom>
          <a:solidFill>
            <a:schemeClr val="accent5">
              <a:lumMod val="50000"/>
              <a:lumOff val="50000"/>
              <a:alpha val="84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1"/>
              </a:solidFill>
            </a:endParaRPr>
          </a:p>
        </p:txBody>
      </p:sp>
      <p:grpSp>
        <p:nvGrpSpPr>
          <p:cNvPr id="39" name="Gruppo 38"/>
          <p:cNvGrpSpPr/>
          <p:nvPr/>
        </p:nvGrpSpPr>
        <p:grpSpPr>
          <a:xfrm>
            <a:off x="8172400" y="809625"/>
            <a:ext cx="971600" cy="4086225"/>
            <a:chOff x="8172400" y="809625"/>
            <a:chExt cx="971600" cy="4086225"/>
          </a:xfrm>
        </p:grpSpPr>
        <p:sp>
          <p:nvSpPr>
            <p:cNvPr id="40" name="Rettangolo 39"/>
            <p:cNvSpPr/>
            <p:nvPr/>
          </p:nvSpPr>
          <p:spPr>
            <a:xfrm>
              <a:off x="8172400" y="809625"/>
              <a:ext cx="971600" cy="4086225"/>
            </a:xfrm>
            <a:prstGeom prst="rect">
              <a:avLst/>
            </a:prstGeom>
            <a:solidFill>
              <a:srgbClr val="FFFF00">
                <a:alpha val="55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3" name="CasellaDiTesto 42"/>
            <p:cNvSpPr txBox="1"/>
            <p:nvPr/>
          </p:nvSpPr>
          <p:spPr>
            <a:xfrm rot="16200000">
              <a:off x="6981879" y="2539878"/>
              <a:ext cx="33188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3600" b="1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ALPINE STAR</a:t>
              </a:r>
            </a:p>
          </p:txBody>
        </p:sp>
      </p:grpSp>
      <p:sp>
        <p:nvSpPr>
          <p:cNvPr id="58" name="Goccia 57">
            <a:extLst>
              <a:ext uri="{FF2B5EF4-FFF2-40B4-BE49-F238E27FC236}">
                <a16:creationId xmlns:a16="http://schemas.microsoft.com/office/drawing/2014/main" id="{EE092AEC-4555-4542-AD19-D7514CA23428}"/>
              </a:ext>
            </a:extLst>
          </p:cNvPr>
          <p:cNvSpPr/>
          <p:nvPr/>
        </p:nvSpPr>
        <p:spPr>
          <a:xfrm rot="7999458">
            <a:off x="287539" y="949775"/>
            <a:ext cx="174226" cy="225905"/>
          </a:xfrm>
          <a:prstGeom prst="teardrop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9" name="Goccia 58">
            <a:extLst>
              <a:ext uri="{FF2B5EF4-FFF2-40B4-BE49-F238E27FC236}">
                <a16:creationId xmlns:a16="http://schemas.microsoft.com/office/drawing/2014/main" id="{14A0F22A-9294-6643-AD64-F7B1EC9A2A51}"/>
              </a:ext>
            </a:extLst>
          </p:cNvPr>
          <p:cNvSpPr/>
          <p:nvPr/>
        </p:nvSpPr>
        <p:spPr>
          <a:xfrm rot="7999458">
            <a:off x="287539" y="1447078"/>
            <a:ext cx="174226" cy="225905"/>
          </a:xfrm>
          <a:prstGeom prst="teardrop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25463FDB-95B9-2E42-A3C2-1C6DA7B9B950}"/>
              </a:ext>
            </a:extLst>
          </p:cNvPr>
          <p:cNvSpPr txBox="1"/>
          <p:nvPr/>
        </p:nvSpPr>
        <p:spPr>
          <a:xfrm>
            <a:off x="516594" y="921854"/>
            <a:ext cx="2399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SUMMER RESOLVE</a:t>
            </a:r>
          </a:p>
        </p:txBody>
      </p:sp>
      <p:sp>
        <p:nvSpPr>
          <p:cNvPr id="60" name="CasellaDiTesto 59">
            <a:extLst>
              <a:ext uri="{FF2B5EF4-FFF2-40B4-BE49-F238E27FC236}">
                <a16:creationId xmlns:a16="http://schemas.microsoft.com/office/drawing/2014/main" id="{CAC7995A-E0C8-7D41-B74D-57FD0160407A}"/>
              </a:ext>
            </a:extLst>
          </p:cNvPr>
          <p:cNvSpPr txBox="1"/>
          <p:nvPr/>
        </p:nvSpPr>
        <p:spPr>
          <a:xfrm>
            <a:off x="503178" y="1417606"/>
            <a:ext cx="1967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VERTIGO</a:t>
            </a:r>
          </a:p>
        </p:txBody>
      </p:sp>
      <p:sp>
        <p:nvSpPr>
          <p:cNvPr id="61" name="Goccia 60">
            <a:extLst>
              <a:ext uri="{FF2B5EF4-FFF2-40B4-BE49-F238E27FC236}">
                <a16:creationId xmlns:a16="http://schemas.microsoft.com/office/drawing/2014/main" id="{ECFD53D3-B7EB-6845-91FA-E9493745A3A6}"/>
              </a:ext>
            </a:extLst>
          </p:cNvPr>
          <p:cNvSpPr/>
          <p:nvPr/>
        </p:nvSpPr>
        <p:spPr>
          <a:xfrm rot="7999458">
            <a:off x="295119" y="2084305"/>
            <a:ext cx="174226" cy="225905"/>
          </a:xfrm>
          <a:prstGeom prst="teardrop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2" name="CasellaDiTesto 61">
            <a:extLst>
              <a:ext uri="{FF2B5EF4-FFF2-40B4-BE49-F238E27FC236}">
                <a16:creationId xmlns:a16="http://schemas.microsoft.com/office/drawing/2014/main" id="{A6F813CA-D476-B743-BF57-92D98C9A792D}"/>
              </a:ext>
            </a:extLst>
          </p:cNvPr>
          <p:cNvSpPr txBox="1"/>
          <p:nvPr/>
        </p:nvSpPr>
        <p:spPr>
          <a:xfrm>
            <a:off x="516594" y="1929963"/>
            <a:ext cx="29032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EXTREME PATROL – EXTREME CHALLENGE </a:t>
            </a:r>
          </a:p>
        </p:txBody>
      </p:sp>
      <p:grpSp>
        <p:nvGrpSpPr>
          <p:cNvPr id="12" name="Gruppo 11">
            <a:extLst>
              <a:ext uri="{FF2B5EF4-FFF2-40B4-BE49-F238E27FC236}">
                <a16:creationId xmlns:a16="http://schemas.microsoft.com/office/drawing/2014/main" id="{82AB94BF-BA56-C643-AC8F-48680B8E8B00}"/>
              </a:ext>
            </a:extLst>
          </p:cNvPr>
          <p:cNvGrpSpPr/>
          <p:nvPr/>
        </p:nvGrpSpPr>
        <p:grpSpPr>
          <a:xfrm>
            <a:off x="4355976" y="819317"/>
            <a:ext cx="3623358" cy="4076533"/>
            <a:chOff x="5076056" y="819317"/>
            <a:chExt cx="2809360" cy="4109017"/>
          </a:xfrm>
        </p:grpSpPr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34330627-63EC-DE47-9B47-F21F2AA1D16F}"/>
                </a:ext>
              </a:extLst>
            </p:cNvPr>
            <p:cNvGrpSpPr/>
            <p:nvPr/>
          </p:nvGrpSpPr>
          <p:grpSpPr>
            <a:xfrm>
              <a:off x="5076056" y="819317"/>
              <a:ext cx="2809360" cy="4109017"/>
              <a:chOff x="-2852940" y="632591"/>
              <a:chExt cx="2809360" cy="4109017"/>
            </a:xfrm>
          </p:grpSpPr>
          <p:pic>
            <p:nvPicPr>
              <p:cNvPr id="5" name="Immagine 4">
                <a:extLst>
                  <a:ext uri="{FF2B5EF4-FFF2-40B4-BE49-F238E27FC236}">
                    <a16:creationId xmlns:a16="http://schemas.microsoft.com/office/drawing/2014/main" id="{1B21DF0D-F48E-3E43-9417-AB83F743399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2852940" y="632591"/>
                <a:ext cx="2809360" cy="4109017"/>
              </a:xfrm>
              <a:prstGeom prst="rect">
                <a:avLst/>
              </a:prstGeom>
            </p:spPr>
          </p:pic>
          <p:sp>
            <p:nvSpPr>
              <p:cNvPr id="2" name="Goccia 1">
                <a:extLst>
                  <a:ext uri="{FF2B5EF4-FFF2-40B4-BE49-F238E27FC236}">
                    <a16:creationId xmlns:a16="http://schemas.microsoft.com/office/drawing/2014/main" id="{65A4ED84-9561-2948-96A8-DB4D3FA4D6D2}"/>
                  </a:ext>
                </a:extLst>
              </p:cNvPr>
              <p:cNvSpPr/>
              <p:nvPr/>
            </p:nvSpPr>
            <p:spPr>
              <a:xfrm rot="7999458">
                <a:off x="-1564127" y="2294253"/>
                <a:ext cx="174226" cy="225905"/>
              </a:xfrm>
              <a:prstGeom prst="teardrop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56" name="Goccia 55">
                <a:extLst>
                  <a:ext uri="{FF2B5EF4-FFF2-40B4-BE49-F238E27FC236}">
                    <a16:creationId xmlns:a16="http://schemas.microsoft.com/office/drawing/2014/main" id="{31A969B8-1A8B-3F42-B6B4-19FEAEB3EE3B}"/>
                  </a:ext>
                </a:extLst>
              </p:cNvPr>
              <p:cNvSpPr/>
              <p:nvPr/>
            </p:nvSpPr>
            <p:spPr>
              <a:xfrm rot="7999458">
                <a:off x="-1721165" y="1015494"/>
                <a:ext cx="174226" cy="225905"/>
              </a:xfrm>
              <a:prstGeom prst="teardrop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57" name="Goccia 56">
                <a:extLst>
                  <a:ext uri="{FF2B5EF4-FFF2-40B4-BE49-F238E27FC236}">
                    <a16:creationId xmlns:a16="http://schemas.microsoft.com/office/drawing/2014/main" id="{AD1DFEE3-5B3C-2B47-B4E3-788C43057D3C}"/>
                  </a:ext>
                </a:extLst>
              </p:cNvPr>
              <p:cNvSpPr/>
              <p:nvPr/>
            </p:nvSpPr>
            <p:spPr>
              <a:xfrm rot="7999458">
                <a:off x="-1501688" y="978606"/>
                <a:ext cx="174226" cy="225905"/>
              </a:xfrm>
              <a:prstGeom prst="teardrop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sp>
          <p:nvSpPr>
            <p:cNvPr id="63" name="Goccia 62">
              <a:extLst>
                <a:ext uri="{FF2B5EF4-FFF2-40B4-BE49-F238E27FC236}">
                  <a16:creationId xmlns:a16="http://schemas.microsoft.com/office/drawing/2014/main" id="{D58777D1-DECE-A644-933F-A2DB5AF0C076}"/>
                </a:ext>
              </a:extLst>
            </p:cNvPr>
            <p:cNvSpPr/>
            <p:nvPr/>
          </p:nvSpPr>
          <p:spPr>
            <a:xfrm rot="7999458">
              <a:off x="6316459" y="1383076"/>
              <a:ext cx="97395" cy="86740"/>
            </a:xfrm>
            <a:prstGeom prst="teardrop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</p:grpSp>
    </p:spTree>
    <p:extLst>
      <p:ext uri="{BB962C8B-B14F-4D97-AF65-F5344CB8AC3E}">
        <p14:creationId xmlns:p14="http://schemas.microsoft.com/office/powerpoint/2010/main" val="2433795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1 14">
            <a:extLst>
              <a:ext uri="{FF2B5EF4-FFF2-40B4-BE49-F238E27FC236}">
                <a16:creationId xmlns:a16="http://schemas.microsoft.com/office/drawing/2014/main" id="{3F03212A-8363-4597-A940-94FDD7D81ED4}"/>
              </a:ext>
            </a:extLst>
          </p:cNvPr>
          <p:cNvCxnSpPr>
            <a:cxnSpLocks/>
          </p:cNvCxnSpPr>
          <p:nvPr/>
        </p:nvCxnSpPr>
        <p:spPr>
          <a:xfrm>
            <a:off x="0" y="795433"/>
            <a:ext cx="9144000" cy="0"/>
          </a:xfrm>
          <a:prstGeom prst="line">
            <a:avLst/>
          </a:prstGeom>
          <a:ln w="31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itolo 14">
            <a:extLst>
              <a:ext uri="{FF2B5EF4-FFF2-40B4-BE49-F238E27FC236}">
                <a16:creationId xmlns:a16="http://schemas.microsoft.com/office/drawing/2014/main" id="{3F1275A7-200F-46A4-9231-0D6604EDA3EA}"/>
              </a:ext>
            </a:extLst>
          </p:cNvPr>
          <p:cNvSpPr txBox="1">
            <a:spLocks/>
          </p:cNvSpPr>
          <p:nvPr/>
        </p:nvSpPr>
        <p:spPr>
          <a:xfrm>
            <a:off x="457200" y="-20538"/>
            <a:ext cx="8228520" cy="8580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C3231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 defTabSz="914400"/>
            <a:endParaRPr lang="it-IT" sz="24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 defTabSz="914400"/>
            <a:r>
              <a:rPr lang="it-IT" sz="20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ADDITIONAL INFORMATION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457200" y="1131590"/>
            <a:ext cx="814724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it-IT" dirty="0" err="1"/>
              <a:t>Participation</a:t>
            </a:r>
            <a:r>
              <a:rPr lang="it-IT" dirty="0"/>
              <a:t> of partner and </a:t>
            </a:r>
            <a:r>
              <a:rPr lang="it-IT" dirty="0" err="1"/>
              <a:t>Allied</a:t>
            </a:r>
            <a:r>
              <a:rPr lang="it-IT" dirty="0"/>
              <a:t> </a:t>
            </a:r>
            <a:r>
              <a:rPr lang="it-IT" dirty="0" err="1"/>
              <a:t>countries</a:t>
            </a:r>
            <a:r>
              <a:rPr lang="it-IT" dirty="0"/>
              <a:t> in 2023-2024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allowed</a:t>
            </a:r>
            <a:r>
              <a:rPr lang="it-IT" dirty="0"/>
              <a:t> </a:t>
            </a:r>
            <a:r>
              <a:rPr lang="it-IT" dirty="0" err="1"/>
              <a:t>both</a:t>
            </a:r>
            <a:r>
              <a:rPr lang="it-IT" dirty="0"/>
              <a:t> to </a:t>
            </a:r>
            <a:r>
              <a:rPr lang="it-IT" dirty="0" err="1"/>
              <a:t>tactical</a:t>
            </a:r>
            <a:r>
              <a:rPr lang="it-IT" dirty="0"/>
              <a:t> </a:t>
            </a:r>
            <a:r>
              <a:rPr lang="it-IT" dirty="0" err="1"/>
              <a:t>exercise</a:t>
            </a:r>
            <a:r>
              <a:rPr lang="it-IT" dirty="0"/>
              <a:t> (</a:t>
            </a:r>
            <a:r>
              <a:rPr lang="it-IT" dirty="0" err="1"/>
              <a:t>Summer</a:t>
            </a:r>
            <a:r>
              <a:rPr lang="it-IT" dirty="0"/>
              <a:t> </a:t>
            </a:r>
            <a:r>
              <a:rPr lang="it-IT" dirty="0" err="1"/>
              <a:t>Resolve</a:t>
            </a:r>
            <a:r>
              <a:rPr lang="it-IT" dirty="0"/>
              <a:t> - </a:t>
            </a:r>
            <a:r>
              <a:rPr lang="it-IT" dirty="0" err="1"/>
              <a:t>Vertigo</a:t>
            </a:r>
            <a:r>
              <a:rPr lang="it-IT" dirty="0"/>
              <a:t>) and </a:t>
            </a:r>
            <a:r>
              <a:rPr lang="it-IT" dirty="0" err="1"/>
              <a:t>competitions</a:t>
            </a:r>
            <a:r>
              <a:rPr lang="it-IT" dirty="0"/>
              <a:t> (Extreme Challenge – Extreme </a:t>
            </a:r>
            <a:r>
              <a:rPr lang="it-IT" dirty="0" err="1"/>
              <a:t>Patrol</a:t>
            </a:r>
            <a:r>
              <a:rPr lang="it-IT" dirty="0"/>
              <a:t>)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it-IT" dirty="0"/>
              <a:t>High </a:t>
            </a:r>
            <a:r>
              <a:rPr lang="it-IT" dirty="0" err="1"/>
              <a:t>physical</a:t>
            </a:r>
            <a:r>
              <a:rPr lang="it-IT" dirty="0"/>
              <a:t> fitness and </a:t>
            </a:r>
            <a:r>
              <a:rPr lang="it-IT" dirty="0" err="1"/>
              <a:t>basic</a:t>
            </a:r>
            <a:r>
              <a:rPr lang="it-IT" dirty="0"/>
              <a:t> </a:t>
            </a:r>
            <a:r>
              <a:rPr lang="it-IT" dirty="0" err="1"/>
              <a:t>skills</a:t>
            </a:r>
            <a:r>
              <a:rPr lang="it-IT" dirty="0"/>
              <a:t> in Mountain </a:t>
            </a:r>
            <a:r>
              <a:rPr lang="it-IT" dirty="0" err="1"/>
              <a:t>Warfare</a:t>
            </a:r>
            <a:r>
              <a:rPr lang="it-IT" dirty="0"/>
              <a:t> are </a:t>
            </a:r>
            <a:r>
              <a:rPr lang="it-IT" dirty="0" err="1"/>
              <a:t>required</a:t>
            </a:r>
            <a:r>
              <a:rPr lang="it-IT" dirty="0"/>
              <a:t>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it-IT" dirty="0" err="1"/>
              <a:t>Accomodation</a:t>
            </a:r>
            <a:r>
              <a:rPr lang="it-IT" dirty="0"/>
              <a:t> and </a:t>
            </a:r>
            <a:r>
              <a:rPr lang="it-IT" dirty="0" err="1"/>
              <a:t>meals</a:t>
            </a:r>
            <a:r>
              <a:rPr lang="it-IT" dirty="0"/>
              <a:t> in </a:t>
            </a:r>
            <a:r>
              <a:rPr lang="it-IT" dirty="0" err="1"/>
              <a:t>military</a:t>
            </a:r>
            <a:r>
              <a:rPr lang="it-IT" dirty="0"/>
              <a:t> </a:t>
            </a:r>
            <a:r>
              <a:rPr lang="it-IT" dirty="0" err="1"/>
              <a:t>facilities</a:t>
            </a:r>
            <a:r>
              <a:rPr lang="it-IT" dirty="0"/>
              <a:t> (</a:t>
            </a:r>
            <a:r>
              <a:rPr lang="it-IT" dirty="0" err="1"/>
              <a:t>details</a:t>
            </a:r>
            <a:r>
              <a:rPr lang="it-IT" dirty="0"/>
              <a:t> to be </a:t>
            </a:r>
            <a:r>
              <a:rPr lang="it-IT" dirty="0" err="1"/>
              <a:t>defined</a:t>
            </a:r>
            <a:r>
              <a:rPr lang="it-IT" dirty="0"/>
              <a:t>)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751225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238" y="1663444"/>
            <a:ext cx="1638563" cy="109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olo 14">
            <a:extLst>
              <a:ext uri="{FF2B5EF4-FFF2-40B4-BE49-F238E27FC236}">
                <a16:creationId xmlns:a16="http://schemas.microsoft.com/office/drawing/2014/main" id="{3F1275A7-200F-46A4-9231-0D6604EDA3EA}"/>
              </a:ext>
            </a:extLst>
          </p:cNvPr>
          <p:cNvSpPr txBox="1">
            <a:spLocks/>
          </p:cNvSpPr>
          <p:nvPr/>
        </p:nvSpPr>
        <p:spPr>
          <a:xfrm>
            <a:off x="1043608" y="79281"/>
            <a:ext cx="4197348" cy="72008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C3231E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GB" sz="12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Mountain troops Headquarters</a:t>
            </a:r>
            <a:br>
              <a:rPr lang="en-GB" sz="12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GB" sz="12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General Staff – Doctrine and Training Branch</a:t>
            </a:r>
            <a:endParaRPr lang="en-GB" sz="1200" i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Titolo 14">
            <a:extLst>
              <a:ext uri="{FF2B5EF4-FFF2-40B4-BE49-F238E27FC236}">
                <a16:creationId xmlns:a16="http://schemas.microsoft.com/office/drawing/2014/main" id="{3F1275A7-200F-46A4-9231-0D6604EDA3EA}"/>
              </a:ext>
            </a:extLst>
          </p:cNvPr>
          <p:cNvSpPr txBox="1">
            <a:spLocks/>
          </p:cNvSpPr>
          <p:nvPr/>
        </p:nvSpPr>
        <p:spPr>
          <a:xfrm>
            <a:off x="398544" y="650609"/>
            <a:ext cx="8373812" cy="864096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C3231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>
              <a:lnSpc>
                <a:spcPct val="170000"/>
              </a:lnSpc>
            </a:pPr>
            <a:r>
              <a:rPr lang="it-IT" altLang="it-IT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ITALIAN MOUNTAIN </a:t>
            </a:r>
            <a:r>
              <a:rPr lang="it-IT" altLang="it-IT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TROOPs</a:t>
            </a:r>
            <a:endParaRPr lang="it-IT" altLang="it-IT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lnSpc>
                <a:spcPct val="170000"/>
              </a:lnSpc>
            </a:pPr>
            <a:endParaRPr lang="en-GB" sz="20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11" name="Connettore 1 10"/>
          <p:cNvCxnSpPr/>
          <p:nvPr/>
        </p:nvCxnSpPr>
        <p:spPr>
          <a:xfrm>
            <a:off x="2267744" y="1589074"/>
            <a:ext cx="43204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92039" y="1652960"/>
            <a:ext cx="1651307" cy="1100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76150" y="1663444"/>
            <a:ext cx="1642661" cy="1092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news.comalp.esercito.difesa.it/servizifotografici/2367_Esercitazione%20%20Vertigo-cinque%20torri%2013-23_09_20_21/slides/Esercitazione_Vertigo_103.jpeg">
            <a:extLst>
              <a:ext uri="{FF2B5EF4-FFF2-40B4-BE49-F238E27FC236}">
                <a16:creationId xmlns:a16="http://schemas.microsoft.com/office/drawing/2014/main" id="{4F11AF56-E7A3-254D-8625-3B67F20E20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2710" y="3495608"/>
            <a:ext cx="1635354" cy="1092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://news.comalp.esercito.difesa.it/servizifotografici/2367_Esercitazione%20%20Vertigo-cinque%20torri%2013-23_09_20_21/slides/Esercitazione_Vertigo_125.JPG">
            <a:extLst>
              <a:ext uri="{FF2B5EF4-FFF2-40B4-BE49-F238E27FC236}">
                <a16:creationId xmlns:a16="http://schemas.microsoft.com/office/drawing/2014/main" id="{4CE9B5F3-F2FD-8240-BDC6-948D9253C4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48" y="3495608"/>
            <a:ext cx="1640151" cy="1092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http://news.comalp.esercito.difesa.it/servizifotografici/2367_Esercitazione%20%20Vertigo-cinque%20torri%2013-23_09_20_21/slides/Esercitazione_Vertigo_157.jpg">
            <a:extLst>
              <a:ext uri="{FF2B5EF4-FFF2-40B4-BE49-F238E27FC236}">
                <a16:creationId xmlns:a16="http://schemas.microsoft.com/office/drawing/2014/main" id="{1FCF0766-C576-1047-B5DD-20897FCFA7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0919" y="3495605"/>
            <a:ext cx="1640146" cy="1092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6F30846C-3F8F-0243-A72D-BB6724DDBAFC}"/>
              </a:ext>
            </a:extLst>
          </p:cNvPr>
          <p:cNvSpPr txBox="1"/>
          <p:nvPr/>
        </p:nvSpPr>
        <p:spPr>
          <a:xfrm>
            <a:off x="3995936" y="4636907"/>
            <a:ext cx="3960440" cy="22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200" dirty="0"/>
              <a:t>OF-4 Carmelo PEZZINO</a:t>
            </a:r>
          </a:p>
        </p:txBody>
      </p:sp>
      <p:sp>
        <p:nvSpPr>
          <p:cNvPr id="14" name="Titolo 14">
            <a:extLst>
              <a:ext uri="{FF2B5EF4-FFF2-40B4-BE49-F238E27FC236}">
                <a16:creationId xmlns:a16="http://schemas.microsoft.com/office/drawing/2014/main" id="{6B86952B-5A04-3041-ACD0-40DDAED08528}"/>
              </a:ext>
            </a:extLst>
          </p:cNvPr>
          <p:cNvSpPr txBox="1">
            <a:spLocks/>
          </p:cNvSpPr>
          <p:nvPr/>
        </p:nvSpPr>
        <p:spPr>
          <a:xfrm>
            <a:off x="0" y="2643758"/>
            <a:ext cx="9144000" cy="864096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C3231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>
              <a:lnSpc>
                <a:spcPct val="170000"/>
              </a:lnSpc>
            </a:pPr>
            <a:r>
              <a:rPr lang="it-IT" altLang="it-IT" sz="1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POC: for Courses, Training, </a:t>
            </a:r>
            <a:r>
              <a:rPr lang="it-IT" altLang="it-IT" sz="14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Exercise</a:t>
            </a:r>
            <a:r>
              <a:rPr lang="it-IT" altLang="it-IT" sz="1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OF-4 Carmelo PEZZINO email </a:t>
            </a:r>
            <a:r>
              <a:rPr lang="it-IT" altLang="it-IT" sz="1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  <a:hlinkClick r:id="rId9"/>
              </a:rPr>
              <a:t>casezadd@comalp.esercito.difesa.it</a:t>
            </a:r>
            <a:endParaRPr lang="it-IT" altLang="it-IT" sz="14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lnSpc>
                <a:spcPct val="170000"/>
              </a:lnSpc>
            </a:pPr>
            <a:endParaRPr lang="it-IT" altLang="it-IT" sz="10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lnSpc>
                <a:spcPct val="170000"/>
              </a:lnSpc>
            </a:pPr>
            <a:endParaRPr lang="en-GB" sz="20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2959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a 3">
            <a:extLst>
              <a:ext uri="{FF2B5EF4-FFF2-40B4-BE49-F238E27FC236}">
                <a16:creationId xmlns:a16="http://schemas.microsoft.com/office/drawing/2014/main" id="{7A7B0C35-57AA-A64A-9AD6-5FC65AC1F7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4048924"/>
              </p:ext>
            </p:extLst>
          </p:nvPr>
        </p:nvGraphicFramePr>
        <p:xfrm>
          <a:off x="1043608" y="915566"/>
          <a:ext cx="6840760" cy="386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4296">
                  <a:extLst>
                    <a:ext uri="{9D8B030D-6E8A-4147-A177-3AD203B41FA5}">
                      <a16:colId xmlns:a16="http://schemas.microsoft.com/office/drawing/2014/main" val="3587206110"/>
                    </a:ext>
                  </a:extLst>
                </a:gridCol>
                <a:gridCol w="4176464">
                  <a:extLst>
                    <a:ext uri="{9D8B030D-6E8A-4147-A177-3AD203B41FA5}">
                      <a16:colId xmlns:a16="http://schemas.microsoft.com/office/drawing/2014/main" val="38820249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it-IT" sz="1200" dirty="0"/>
                        <a:t>NAME OF COURSE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/>
                        <a:t>SKI BASIC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97406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200" dirty="0"/>
                        <a:t>TRAINING SEASON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/>
                        <a:t>WINTER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9587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200" dirty="0"/>
                        <a:t>TRAINING OBJECTIVE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it-IT" sz="1200" dirty="0" err="1"/>
                        <a:t>acquire</a:t>
                      </a:r>
                      <a:r>
                        <a:rPr lang="it-IT" sz="1200" dirty="0"/>
                        <a:t> </a:t>
                      </a:r>
                      <a:r>
                        <a:rPr lang="it-IT" sz="1200" dirty="0" err="1"/>
                        <a:t>basic</a:t>
                      </a:r>
                      <a:r>
                        <a:rPr lang="it-IT" sz="1200" dirty="0"/>
                        <a:t> </a:t>
                      </a:r>
                      <a:r>
                        <a:rPr lang="it-IT" sz="1200" dirty="0" err="1"/>
                        <a:t>skills</a:t>
                      </a:r>
                      <a:r>
                        <a:rPr lang="it-IT" sz="1200" dirty="0"/>
                        <a:t> to </a:t>
                      </a:r>
                      <a:r>
                        <a:rPr kumimoji="0" lang="en-US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Palanquin Bold"/>
                        </a:rPr>
                        <a:t>use and move easily and safely by using military winter equipment on snowy terrain on and off ski slope with (prepared) ski (downhill and ski mountaineering) and snowshoeing 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kumimoji="0" lang="en-US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Palanquin Bold"/>
                        </a:rPr>
                        <a:t>acquire basic </a:t>
                      </a:r>
                      <a:r>
                        <a:rPr kumimoji="0" lang="en-US" sz="1200" b="0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Palanquin Bold"/>
                        </a:rPr>
                        <a:t>knoeledge</a:t>
                      </a:r>
                      <a:r>
                        <a:rPr kumimoji="0" lang="en-US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Palanquin Bold"/>
                        </a:rPr>
                        <a:t> about snow and avalanches;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kumimoji="0" lang="en-US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Palanquin Bold"/>
                        </a:rPr>
                        <a:t>acquire basic concept about self-rescue and emergency rescue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kumimoji="0" lang="en-US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Palanquin Bold"/>
                        </a:rPr>
                        <a:t>acquire basic capability to survive in winter  extreme condition and set-up a refuge with snow</a:t>
                      </a:r>
                      <a:endParaRPr lang="it-IT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42660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200" dirty="0"/>
                        <a:t>DURATION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/>
                        <a:t>3 </a:t>
                      </a:r>
                      <a:r>
                        <a:rPr lang="it-IT" sz="1200" dirty="0" err="1"/>
                        <a:t>WEEKs</a:t>
                      </a:r>
                      <a:endParaRPr lang="it-IT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60417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200" dirty="0"/>
                        <a:t>SKILL REQUIRED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 err="1"/>
                        <a:t>Fisical</a:t>
                      </a:r>
                      <a:r>
                        <a:rPr lang="it-IT" sz="1200" dirty="0"/>
                        <a:t> </a:t>
                      </a:r>
                      <a:r>
                        <a:rPr lang="it-IT" sz="1200" dirty="0" err="1"/>
                        <a:t>fit</a:t>
                      </a:r>
                      <a:endParaRPr lang="it-IT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9538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200" dirty="0"/>
                        <a:t>CERTIFICATION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0427885"/>
                  </a:ext>
                </a:extLst>
              </a:tr>
              <a:tr h="234032">
                <a:tc>
                  <a:txBody>
                    <a:bodyPr/>
                    <a:lstStyle/>
                    <a:p>
                      <a:r>
                        <a:rPr lang="it-IT" sz="1200" dirty="0"/>
                        <a:t>TARGET AUD.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 err="1"/>
                        <a:t>Officer</a:t>
                      </a:r>
                      <a:r>
                        <a:rPr lang="it-IT" sz="1200" dirty="0"/>
                        <a:t>, </a:t>
                      </a:r>
                      <a:r>
                        <a:rPr lang="it-IT" sz="1200" dirty="0" err="1"/>
                        <a:t>NCOs</a:t>
                      </a:r>
                      <a:r>
                        <a:rPr lang="it-IT" sz="1200" dirty="0"/>
                        <a:t>, </a:t>
                      </a:r>
                      <a:r>
                        <a:rPr lang="it-IT" sz="1200" dirty="0" err="1"/>
                        <a:t>Volunteers</a:t>
                      </a:r>
                      <a:endParaRPr lang="it-IT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2582411"/>
                  </a:ext>
                </a:extLst>
              </a:tr>
            </a:tbl>
          </a:graphicData>
        </a:graphic>
      </p:graphicFrame>
      <p:sp>
        <p:nvSpPr>
          <p:cNvPr id="4" name="Pentagono 3">
            <a:hlinkClick r:id="rId2" action="ppaction://hlinksldjump"/>
            <a:extLst>
              <a:ext uri="{FF2B5EF4-FFF2-40B4-BE49-F238E27FC236}">
                <a16:creationId xmlns:a16="http://schemas.microsoft.com/office/drawing/2014/main" id="{2179B692-3EE5-2642-B271-5948E9CB73DF}"/>
              </a:ext>
            </a:extLst>
          </p:cNvPr>
          <p:cNvSpPr/>
          <p:nvPr/>
        </p:nvSpPr>
        <p:spPr>
          <a:xfrm>
            <a:off x="8100392" y="4025454"/>
            <a:ext cx="1026790" cy="576064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tx1"/>
                </a:solidFill>
              </a:rPr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9619741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a 3">
            <a:extLst>
              <a:ext uri="{FF2B5EF4-FFF2-40B4-BE49-F238E27FC236}">
                <a16:creationId xmlns:a16="http://schemas.microsoft.com/office/drawing/2014/main" id="{7A7B0C35-57AA-A64A-9AD6-5FC65AC1F7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4032121"/>
              </p:ext>
            </p:extLst>
          </p:nvPr>
        </p:nvGraphicFramePr>
        <p:xfrm>
          <a:off x="1043608" y="771550"/>
          <a:ext cx="6840760" cy="3952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4296">
                  <a:extLst>
                    <a:ext uri="{9D8B030D-6E8A-4147-A177-3AD203B41FA5}">
                      <a16:colId xmlns:a16="http://schemas.microsoft.com/office/drawing/2014/main" val="3587206110"/>
                    </a:ext>
                  </a:extLst>
                </a:gridCol>
                <a:gridCol w="4176464">
                  <a:extLst>
                    <a:ext uri="{9D8B030D-6E8A-4147-A177-3AD203B41FA5}">
                      <a16:colId xmlns:a16="http://schemas.microsoft.com/office/drawing/2014/main" val="38820249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it-IT" sz="1200" dirty="0"/>
                        <a:t>NAME OF COURSE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1200" dirty="0"/>
                        <a:t>SKI ADV.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997406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200" dirty="0"/>
                        <a:t>TRAINING SEASON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/>
                        <a:t>WINTER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9587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200" dirty="0"/>
                        <a:t>TRAINING OBJECTIVE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it-IT" sz="1200" dirty="0" err="1"/>
                        <a:t>Improve</a:t>
                      </a:r>
                      <a:r>
                        <a:rPr lang="it-IT" sz="1200" dirty="0"/>
                        <a:t> </a:t>
                      </a:r>
                      <a:r>
                        <a:rPr lang="it-IT" sz="1200" dirty="0" err="1"/>
                        <a:t>skills</a:t>
                      </a:r>
                      <a:r>
                        <a:rPr lang="it-IT" sz="1200" dirty="0"/>
                        <a:t> and </a:t>
                      </a:r>
                      <a:r>
                        <a:rPr lang="it-IT" sz="1200" dirty="0" err="1"/>
                        <a:t>technique</a:t>
                      </a:r>
                      <a:r>
                        <a:rPr lang="it-IT" sz="1200" dirty="0"/>
                        <a:t> (ski and ski </a:t>
                      </a:r>
                      <a:r>
                        <a:rPr kumimoji="0" lang="en-US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Palanquin Bold"/>
                        </a:rPr>
                        <a:t>mountaineering)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kumimoji="0" lang="en-US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Palanquin Bold"/>
                        </a:rPr>
                        <a:t>Improve capability to use military ski equipment, self-rescue and emergency rescue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kumimoji="0" lang="en-US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Palanquin Bold"/>
                        </a:rPr>
                        <a:t>Acquire </a:t>
                      </a:r>
                      <a:r>
                        <a:rPr kumimoji="0" lang="en-US" sz="1200" b="0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Palanquin Bold"/>
                        </a:rPr>
                        <a:t>capabilty</a:t>
                      </a:r>
                      <a:r>
                        <a:rPr kumimoji="0" lang="en-US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Palanquin Bold"/>
                        </a:rPr>
                        <a:t> to </a:t>
                      </a:r>
                      <a:r>
                        <a:rPr kumimoji="0" lang="en-US" sz="1200" b="0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Palanquin Bold"/>
                        </a:rPr>
                        <a:t>condact</a:t>
                      </a:r>
                      <a:r>
                        <a:rPr kumimoji="0" lang="en-US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Palanquin Bold"/>
                        </a:rPr>
                        <a:t> a units in mountain winter terrain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kumimoji="0" lang="en-US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Palanquin Bold"/>
                        </a:rPr>
                        <a:t>Acquire capability to support ski instructor during training activities (who acquire certification of SKILLED SKIER)</a:t>
                      </a:r>
                      <a:endParaRPr lang="it-IT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42660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200" dirty="0"/>
                        <a:t>DURATION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/>
                        <a:t>4 </a:t>
                      </a:r>
                      <a:r>
                        <a:rPr lang="it-IT" sz="1200" dirty="0" err="1"/>
                        <a:t>WEEKs</a:t>
                      </a:r>
                      <a:endParaRPr lang="it-IT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60417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200" dirty="0" err="1"/>
                        <a:t>SKILLs</a:t>
                      </a:r>
                      <a:r>
                        <a:rPr lang="it-IT" sz="1200" dirty="0"/>
                        <a:t> REQUIRED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/>
                        <a:t>HAVE PASSED BASIC COURSE WITH EVALUATION </a:t>
                      </a:r>
                      <a:r>
                        <a:rPr lang="en-GB" sz="1200" dirty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≥ </a:t>
                      </a:r>
                      <a:r>
                        <a:rPr lang="it-IT" sz="1200" dirty="0"/>
                        <a:t>15/</a:t>
                      </a:r>
                      <a:r>
                        <a:rPr lang="en-GB" sz="1200" dirty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20 AND PASS INITIAL SELECTION</a:t>
                      </a:r>
                      <a:endParaRPr lang="it-IT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9538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200" dirty="0"/>
                        <a:t>CERTIFICATION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/>
                        <a:t>WITH EVALUATION </a:t>
                      </a:r>
                      <a:r>
                        <a:rPr lang="en-GB" sz="1200" dirty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≥ </a:t>
                      </a:r>
                      <a:r>
                        <a:rPr lang="it-IT" sz="1200" dirty="0"/>
                        <a:t>13/</a:t>
                      </a:r>
                      <a:r>
                        <a:rPr lang="en-GB" sz="1200" dirty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20 </a:t>
                      </a:r>
                      <a:r>
                        <a:rPr lang="it-IT" sz="1200" b="1" dirty="0"/>
                        <a:t>SKILLED SKIER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4052166"/>
                  </a:ext>
                </a:extLst>
              </a:tr>
              <a:tr h="234032">
                <a:tc>
                  <a:txBody>
                    <a:bodyPr/>
                    <a:lstStyle/>
                    <a:p>
                      <a:r>
                        <a:rPr lang="it-IT" sz="1200" dirty="0"/>
                        <a:t>TARGET AUD.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 err="1"/>
                        <a:t>Officer</a:t>
                      </a:r>
                      <a:r>
                        <a:rPr lang="it-IT" sz="1200" dirty="0"/>
                        <a:t>, </a:t>
                      </a:r>
                      <a:r>
                        <a:rPr lang="it-IT" sz="1200" dirty="0" err="1"/>
                        <a:t>NCOs</a:t>
                      </a:r>
                      <a:r>
                        <a:rPr lang="it-IT" sz="1200" dirty="0"/>
                        <a:t>, </a:t>
                      </a:r>
                      <a:r>
                        <a:rPr lang="it-IT" sz="1200" dirty="0" err="1"/>
                        <a:t>Volunteers</a:t>
                      </a:r>
                      <a:endParaRPr lang="it-IT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2582411"/>
                  </a:ext>
                </a:extLst>
              </a:tr>
            </a:tbl>
          </a:graphicData>
        </a:graphic>
      </p:graphicFrame>
      <p:sp>
        <p:nvSpPr>
          <p:cNvPr id="4" name="Pentagono 3">
            <a:hlinkClick r:id="rId2" action="ppaction://hlinksldjump"/>
            <a:extLst>
              <a:ext uri="{FF2B5EF4-FFF2-40B4-BE49-F238E27FC236}">
                <a16:creationId xmlns:a16="http://schemas.microsoft.com/office/drawing/2014/main" id="{2179B692-3EE5-2642-B271-5948E9CB73DF}"/>
              </a:ext>
            </a:extLst>
          </p:cNvPr>
          <p:cNvSpPr/>
          <p:nvPr/>
        </p:nvSpPr>
        <p:spPr>
          <a:xfrm>
            <a:off x="7884367" y="4227934"/>
            <a:ext cx="1250755" cy="576064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tx1"/>
                </a:solidFill>
              </a:rPr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4511104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a 3">
            <a:extLst>
              <a:ext uri="{FF2B5EF4-FFF2-40B4-BE49-F238E27FC236}">
                <a16:creationId xmlns:a16="http://schemas.microsoft.com/office/drawing/2014/main" id="{7A7B0C35-57AA-A64A-9AD6-5FC65AC1F7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3213572"/>
              </p:ext>
            </p:extLst>
          </p:nvPr>
        </p:nvGraphicFramePr>
        <p:xfrm>
          <a:off x="1043607" y="483518"/>
          <a:ext cx="6840760" cy="4404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4296">
                  <a:extLst>
                    <a:ext uri="{9D8B030D-6E8A-4147-A177-3AD203B41FA5}">
                      <a16:colId xmlns:a16="http://schemas.microsoft.com/office/drawing/2014/main" val="3587206110"/>
                    </a:ext>
                  </a:extLst>
                </a:gridCol>
                <a:gridCol w="4176464">
                  <a:extLst>
                    <a:ext uri="{9D8B030D-6E8A-4147-A177-3AD203B41FA5}">
                      <a16:colId xmlns:a16="http://schemas.microsoft.com/office/drawing/2014/main" val="38820249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it-IT" sz="1200" dirty="0"/>
                        <a:t>NAME OF COURSE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1200" dirty="0"/>
                        <a:t>SKI EXP.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997406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200" dirty="0"/>
                        <a:t>TRAINING SEASON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/>
                        <a:t>WINTER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9587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200" dirty="0"/>
                        <a:t>TRAINING OBJECTIVE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it-IT" sz="1200" dirty="0" err="1"/>
                        <a:t>Improve</a:t>
                      </a:r>
                      <a:r>
                        <a:rPr lang="it-IT" sz="1200" dirty="0"/>
                        <a:t> </a:t>
                      </a:r>
                      <a:r>
                        <a:rPr lang="it-IT" sz="1200" dirty="0" err="1"/>
                        <a:t>skills</a:t>
                      </a:r>
                      <a:r>
                        <a:rPr lang="it-IT" sz="1200" dirty="0"/>
                        <a:t> and </a:t>
                      </a:r>
                      <a:r>
                        <a:rPr lang="it-IT" sz="1200" dirty="0" err="1"/>
                        <a:t>technique</a:t>
                      </a:r>
                      <a:r>
                        <a:rPr lang="it-IT" sz="1200" dirty="0"/>
                        <a:t> (ski and ski </a:t>
                      </a:r>
                      <a:r>
                        <a:rPr kumimoji="0" lang="en-US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Palanquin Bold"/>
                        </a:rPr>
                        <a:t>mountaineering) IOT become Military Instructor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kumimoji="0" lang="en-US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Palanquin Bold"/>
                        </a:rPr>
                        <a:t>Acquire teaching </a:t>
                      </a:r>
                      <a:r>
                        <a:rPr kumimoji="0" lang="en-US" sz="1200" b="0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Palanquin Bold"/>
                        </a:rPr>
                        <a:t>skilss</a:t>
                      </a: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Palanquin Bold"/>
                      </a:endParaRPr>
                    </a:p>
                    <a:p>
                      <a:pPr marL="342900" indent="-342900">
                        <a:buAutoNum type="arabicPeriod"/>
                      </a:pPr>
                      <a:r>
                        <a:rPr kumimoji="0" lang="en-US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Palanquin Bold"/>
                        </a:rPr>
                        <a:t>Improve </a:t>
                      </a:r>
                      <a:r>
                        <a:rPr kumimoji="0" lang="en-US" sz="1200" b="0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Palanquin Bold"/>
                        </a:rPr>
                        <a:t>capabilty</a:t>
                      </a:r>
                      <a:r>
                        <a:rPr kumimoji="0" lang="en-US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Palanquin Bold"/>
                        </a:rPr>
                        <a:t> to </a:t>
                      </a:r>
                      <a:r>
                        <a:rPr kumimoji="0" lang="en-US" sz="1200" b="0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Palanquin Bold"/>
                        </a:rPr>
                        <a:t>condact</a:t>
                      </a:r>
                      <a:r>
                        <a:rPr kumimoji="0" lang="en-US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Palanquin Bold"/>
                        </a:rPr>
                        <a:t> a units in mountain winter terrain</a:t>
                      </a:r>
                    </a:p>
                    <a:p>
                      <a:pPr marL="342900" marR="0" lvl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Palanquin Bold"/>
                        </a:rPr>
                        <a:t>Improve capability to use military ski equipment, self-rescue and emergency rescue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kumimoji="0" lang="en-US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Palanquin Bold"/>
                        </a:rPr>
                        <a:t>Acquire knowledge about responsibility and liability related to Instructor Qualification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42660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200" dirty="0"/>
                        <a:t>DURATION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/>
                        <a:t>4 </a:t>
                      </a:r>
                      <a:r>
                        <a:rPr lang="it-IT" sz="1200" dirty="0" err="1"/>
                        <a:t>WEEKs</a:t>
                      </a:r>
                      <a:endParaRPr lang="it-IT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60417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200" dirty="0" err="1"/>
                        <a:t>SKILLs</a:t>
                      </a:r>
                      <a:r>
                        <a:rPr lang="it-IT" sz="1200" dirty="0"/>
                        <a:t> REQUIRED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/>
                        <a:t>HAVE PASSED SKI ADV AND BASIC CLIMB </a:t>
                      </a:r>
                      <a:r>
                        <a:rPr lang="it-IT" sz="1200" dirty="0" err="1"/>
                        <a:t>COURSEs</a:t>
                      </a:r>
                      <a:r>
                        <a:rPr lang="it-IT" sz="1200" dirty="0"/>
                        <a:t> WITH EVALUATION 15 </a:t>
                      </a:r>
                      <a:r>
                        <a:rPr lang="en-GB" sz="1200" dirty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≥ 20 AND PASS INITIAL SELECTION</a:t>
                      </a:r>
                      <a:endParaRPr lang="it-IT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9538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200" dirty="0"/>
                        <a:t>CERTIFICATION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/>
                        <a:t>WITH EVALUATION </a:t>
                      </a:r>
                      <a:r>
                        <a:rPr lang="en-GB" sz="1200" dirty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≥</a:t>
                      </a:r>
                      <a:r>
                        <a:rPr lang="it-IT" sz="1200" dirty="0"/>
                        <a:t>16/</a:t>
                      </a:r>
                      <a:r>
                        <a:rPr lang="en-GB" sz="1200" dirty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20 TO 17.99/20 </a:t>
                      </a:r>
                      <a:r>
                        <a:rPr lang="it-IT" sz="1200" b="1" dirty="0"/>
                        <a:t>SKI MILITARY INSTRUCTOR </a:t>
                      </a:r>
                      <a:r>
                        <a:rPr lang="it-IT" sz="1200" b="0" dirty="0"/>
                        <a:t>WITH EVALUATION </a:t>
                      </a:r>
                      <a:r>
                        <a:rPr lang="en-GB" sz="1200" dirty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≥</a:t>
                      </a:r>
                      <a:r>
                        <a:rPr lang="it-IT" sz="1200" dirty="0"/>
                        <a:t>18/</a:t>
                      </a:r>
                      <a:r>
                        <a:rPr lang="en-GB" sz="1200" dirty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20 TO 20/20 </a:t>
                      </a:r>
                      <a:r>
                        <a:rPr lang="en-GB" sz="1200" b="1" dirty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SKILLED SKI MILITARY </a:t>
                      </a:r>
                      <a:r>
                        <a:rPr lang="en-GB" sz="1200" dirty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INSTRUCTOR</a:t>
                      </a:r>
                      <a:endParaRPr lang="it-IT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4052166"/>
                  </a:ext>
                </a:extLst>
              </a:tr>
              <a:tr h="234032">
                <a:tc>
                  <a:txBody>
                    <a:bodyPr/>
                    <a:lstStyle/>
                    <a:p>
                      <a:r>
                        <a:rPr lang="it-IT" sz="1200" dirty="0"/>
                        <a:t>TARGET AUD.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 err="1"/>
                        <a:t>Officer</a:t>
                      </a:r>
                      <a:r>
                        <a:rPr lang="it-IT" sz="1200" dirty="0"/>
                        <a:t>, </a:t>
                      </a:r>
                      <a:r>
                        <a:rPr lang="it-IT" sz="1200" dirty="0" err="1"/>
                        <a:t>NCOs</a:t>
                      </a:r>
                      <a:r>
                        <a:rPr lang="it-IT" sz="1200" dirty="0"/>
                        <a:t>, </a:t>
                      </a:r>
                      <a:r>
                        <a:rPr lang="it-IT" sz="1200" dirty="0" err="1"/>
                        <a:t>Volunteers</a:t>
                      </a:r>
                      <a:endParaRPr lang="it-IT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2582411"/>
                  </a:ext>
                </a:extLst>
              </a:tr>
            </a:tbl>
          </a:graphicData>
        </a:graphic>
      </p:graphicFrame>
      <p:sp>
        <p:nvSpPr>
          <p:cNvPr id="4" name="Pentagono 3">
            <a:hlinkClick r:id="rId2" action="ppaction://hlinksldjump"/>
            <a:extLst>
              <a:ext uri="{FF2B5EF4-FFF2-40B4-BE49-F238E27FC236}">
                <a16:creationId xmlns:a16="http://schemas.microsoft.com/office/drawing/2014/main" id="{2179B692-3EE5-2642-B271-5948E9CB73DF}"/>
              </a:ext>
            </a:extLst>
          </p:cNvPr>
          <p:cNvSpPr/>
          <p:nvPr/>
        </p:nvSpPr>
        <p:spPr>
          <a:xfrm>
            <a:off x="7884367" y="4227934"/>
            <a:ext cx="1250755" cy="576064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tx1"/>
                </a:solidFill>
              </a:rPr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7442448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a 3">
            <a:extLst>
              <a:ext uri="{FF2B5EF4-FFF2-40B4-BE49-F238E27FC236}">
                <a16:creationId xmlns:a16="http://schemas.microsoft.com/office/drawing/2014/main" id="{7A7B0C35-57AA-A64A-9AD6-5FC65AC1F7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1803604"/>
              </p:ext>
            </p:extLst>
          </p:nvPr>
        </p:nvGraphicFramePr>
        <p:xfrm>
          <a:off x="1043608" y="1107078"/>
          <a:ext cx="6840760" cy="3134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4296">
                  <a:extLst>
                    <a:ext uri="{9D8B030D-6E8A-4147-A177-3AD203B41FA5}">
                      <a16:colId xmlns:a16="http://schemas.microsoft.com/office/drawing/2014/main" val="3587206110"/>
                    </a:ext>
                  </a:extLst>
                </a:gridCol>
                <a:gridCol w="4176464">
                  <a:extLst>
                    <a:ext uri="{9D8B030D-6E8A-4147-A177-3AD203B41FA5}">
                      <a16:colId xmlns:a16="http://schemas.microsoft.com/office/drawing/2014/main" val="38820249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it-IT" sz="1200" dirty="0"/>
                        <a:t>NAME OF COURSE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1200" dirty="0"/>
                        <a:t>CLIMB BASIC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997406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200" dirty="0"/>
                        <a:t>TRAINING SEASON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/>
                        <a:t>SUMMER - AUTUMN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9587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200" dirty="0"/>
                        <a:t>TRAINING OBJECTIVE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it-IT" sz="1200" dirty="0" err="1"/>
                        <a:t>acquire</a:t>
                      </a:r>
                      <a:r>
                        <a:rPr lang="it-IT" sz="1200" dirty="0"/>
                        <a:t> </a:t>
                      </a:r>
                      <a:r>
                        <a:rPr lang="it-IT" sz="1200" dirty="0" err="1"/>
                        <a:t>basic</a:t>
                      </a:r>
                      <a:r>
                        <a:rPr lang="it-IT" sz="1200" dirty="0"/>
                        <a:t> </a:t>
                      </a:r>
                      <a:r>
                        <a:rPr lang="it-IT" sz="1200" dirty="0" err="1"/>
                        <a:t>skills</a:t>
                      </a:r>
                      <a:r>
                        <a:rPr lang="it-IT" sz="1200" dirty="0"/>
                        <a:t> to </a:t>
                      </a:r>
                      <a:r>
                        <a:rPr kumimoji="0" lang="en-US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Palanquin Bold"/>
                        </a:rPr>
                        <a:t>use and move easily and safely by using military mountaineering equipment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kumimoji="0" lang="en-US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Palanquin Bold"/>
                        </a:rPr>
                        <a:t>acquire basic climb </a:t>
                      </a:r>
                      <a:r>
                        <a:rPr kumimoji="0" lang="en-US" sz="1200" b="0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Palanquin Bold"/>
                        </a:rPr>
                        <a:t>skilss</a:t>
                      </a: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Palanquin Bold"/>
                      </a:endParaRPr>
                    </a:p>
                    <a:p>
                      <a:pPr marL="342900" indent="-342900">
                        <a:buAutoNum type="arabicPeriod"/>
                      </a:pPr>
                      <a:r>
                        <a:rPr kumimoji="0" lang="en-US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Palanquin Bold"/>
                        </a:rPr>
                        <a:t>acquire capability to move on mountain and cross equipped sector with vertical obstacle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42660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200" dirty="0"/>
                        <a:t>DURATION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/>
                        <a:t>3 </a:t>
                      </a:r>
                      <a:r>
                        <a:rPr lang="it-IT" sz="1200" dirty="0" err="1"/>
                        <a:t>WEEKs</a:t>
                      </a:r>
                      <a:endParaRPr lang="it-IT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60417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200" dirty="0"/>
                        <a:t>SKILL REQUIRED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dirty="0" err="1"/>
                        <a:t>Fisical</a:t>
                      </a:r>
                      <a:r>
                        <a:rPr lang="it-IT" sz="1200" dirty="0"/>
                        <a:t> </a:t>
                      </a:r>
                      <a:r>
                        <a:rPr lang="it-IT" sz="1200" dirty="0" err="1"/>
                        <a:t>fit</a:t>
                      </a:r>
                      <a:endParaRPr lang="it-IT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83161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200" dirty="0"/>
                        <a:t>CERTIFICATION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953814"/>
                  </a:ext>
                </a:extLst>
              </a:tr>
              <a:tr h="234032">
                <a:tc>
                  <a:txBody>
                    <a:bodyPr/>
                    <a:lstStyle/>
                    <a:p>
                      <a:r>
                        <a:rPr lang="it-IT" sz="1200" dirty="0"/>
                        <a:t>TARGET AUD.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 err="1"/>
                        <a:t>Officer</a:t>
                      </a:r>
                      <a:r>
                        <a:rPr lang="it-IT" sz="1200" dirty="0"/>
                        <a:t>, </a:t>
                      </a:r>
                      <a:r>
                        <a:rPr lang="it-IT" sz="1200" dirty="0" err="1"/>
                        <a:t>NCOs</a:t>
                      </a:r>
                      <a:r>
                        <a:rPr lang="it-IT" sz="1200" dirty="0"/>
                        <a:t>, </a:t>
                      </a:r>
                      <a:r>
                        <a:rPr lang="it-IT" sz="1200" dirty="0" err="1"/>
                        <a:t>Volunteers</a:t>
                      </a:r>
                      <a:endParaRPr lang="it-IT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2582411"/>
                  </a:ext>
                </a:extLst>
              </a:tr>
            </a:tbl>
          </a:graphicData>
        </a:graphic>
      </p:graphicFrame>
      <p:sp>
        <p:nvSpPr>
          <p:cNvPr id="4" name="Pentagono 3">
            <a:hlinkClick r:id="rId2" action="ppaction://hlinksldjump"/>
            <a:extLst>
              <a:ext uri="{FF2B5EF4-FFF2-40B4-BE49-F238E27FC236}">
                <a16:creationId xmlns:a16="http://schemas.microsoft.com/office/drawing/2014/main" id="{2179B692-3EE5-2642-B271-5948E9CB73DF}"/>
              </a:ext>
            </a:extLst>
          </p:cNvPr>
          <p:cNvSpPr/>
          <p:nvPr/>
        </p:nvSpPr>
        <p:spPr>
          <a:xfrm>
            <a:off x="7380312" y="4011910"/>
            <a:ext cx="1512168" cy="576064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tx1"/>
                </a:solidFill>
              </a:rPr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6761054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2">
            <a:extLst>
              <a:ext uri="{FF2B5EF4-FFF2-40B4-BE49-F238E27FC236}">
                <a16:creationId xmlns:a16="http://schemas.microsoft.com/office/drawing/2014/main" id="{4C780B7E-C3B9-524F-AA82-2568759CEC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7711965"/>
              </p:ext>
            </p:extLst>
          </p:nvPr>
        </p:nvGraphicFramePr>
        <p:xfrm>
          <a:off x="1028761" y="771550"/>
          <a:ext cx="6912768" cy="156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6224">
                  <a:extLst>
                    <a:ext uri="{9D8B030D-6E8A-4147-A177-3AD203B41FA5}">
                      <a16:colId xmlns:a16="http://schemas.microsoft.com/office/drawing/2014/main" val="817922010"/>
                    </a:ext>
                  </a:extLst>
                </a:gridCol>
                <a:gridCol w="2592288">
                  <a:extLst>
                    <a:ext uri="{9D8B030D-6E8A-4147-A177-3AD203B41FA5}">
                      <a16:colId xmlns:a16="http://schemas.microsoft.com/office/drawing/2014/main" val="1862938222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val="2590046492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it-IT" dirty="0"/>
                        <a:t>BILATERAL CO-OPERATION YEAR 2022 - 2023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96443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b="1" dirty="0"/>
                        <a:t>NATION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/>
                        <a:t>REQUEST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/>
                        <a:t>ALLOCATION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1442698"/>
                  </a:ext>
                </a:extLst>
              </a:tr>
              <a:tr h="246360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it-IT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NETHERLANDS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dirty="0"/>
                        <a:t>10 Position for Basic Climb. COURSE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dirty="0" err="1"/>
                        <a:t>We</a:t>
                      </a:r>
                      <a:r>
                        <a:rPr lang="it-IT" sz="1200" dirty="0"/>
                        <a:t> </a:t>
                      </a:r>
                      <a:r>
                        <a:rPr lang="it-IT" sz="1200" dirty="0" err="1"/>
                        <a:t>try</a:t>
                      </a:r>
                      <a:r>
                        <a:rPr lang="it-IT" sz="1200" dirty="0"/>
                        <a:t> to allocate 5 position in MAY-JUN 2023 Session Course and 5 position in AUG.-SEP. 2023 Session Course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37541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2285304"/>
      </p:ext>
    </p:extLst>
  </p:cSld>
  <p:clrMapOvr>
    <a:masterClrMapping/>
  </p:clrMapOvr>
  <p:transition>
    <p:strips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61DCC71A-A2FA-E14C-817A-B46E319F48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673460"/>
              </p:ext>
            </p:extLst>
          </p:nvPr>
        </p:nvGraphicFramePr>
        <p:xfrm>
          <a:off x="1043608" y="843558"/>
          <a:ext cx="6840760" cy="2768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5222">
                  <a:extLst>
                    <a:ext uri="{9D8B030D-6E8A-4147-A177-3AD203B41FA5}">
                      <a16:colId xmlns:a16="http://schemas.microsoft.com/office/drawing/2014/main" val="817922010"/>
                    </a:ext>
                  </a:extLst>
                </a:gridCol>
                <a:gridCol w="2565285">
                  <a:extLst>
                    <a:ext uri="{9D8B030D-6E8A-4147-A177-3AD203B41FA5}">
                      <a16:colId xmlns:a16="http://schemas.microsoft.com/office/drawing/2014/main" val="1862938222"/>
                    </a:ext>
                  </a:extLst>
                </a:gridCol>
                <a:gridCol w="2280253">
                  <a:extLst>
                    <a:ext uri="{9D8B030D-6E8A-4147-A177-3AD203B41FA5}">
                      <a16:colId xmlns:a16="http://schemas.microsoft.com/office/drawing/2014/main" val="2590046492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it-IT" dirty="0"/>
                        <a:t>BILATERAL CO-OPERATION  YEAR 2023 – 2024*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96443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b="1" dirty="0"/>
                        <a:t>NATION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/>
                        <a:t>REQUEST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/>
                        <a:t>ALLOCATION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1442698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it-IT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SPAIN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dirty="0"/>
                        <a:t>1 Position for ADV. Climb. COURSE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dirty="0" err="1"/>
                        <a:t>allocated</a:t>
                      </a:r>
                      <a:r>
                        <a:rPr lang="it-IT" sz="1200" dirty="0"/>
                        <a:t> </a:t>
                      </a:r>
                      <a:r>
                        <a:rPr lang="it-IT" sz="1200" dirty="0" err="1"/>
                        <a:t>but</a:t>
                      </a:r>
                      <a:r>
                        <a:rPr lang="it-IT" sz="1200" dirty="0"/>
                        <a:t> </a:t>
                      </a:r>
                      <a:r>
                        <a:rPr lang="it-IT" sz="1200" dirty="0" err="1"/>
                        <a:t>needs</a:t>
                      </a:r>
                      <a:r>
                        <a:rPr lang="it-IT" sz="1200" dirty="0"/>
                        <a:t> to pass the entry test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375413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it-IT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dirty="0"/>
                        <a:t>1 Position for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t-IT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572856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it-IT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dirty="0"/>
                        <a:t>1 Position for Combat </a:t>
                      </a:r>
                      <a:r>
                        <a:rPr lang="it-IT" sz="1200" dirty="0" err="1"/>
                        <a:t>Weather</a:t>
                      </a:r>
                      <a:r>
                        <a:rPr lang="it-IT" sz="1200" dirty="0"/>
                        <a:t> </a:t>
                      </a:r>
                      <a:r>
                        <a:rPr lang="it-IT" sz="1200" dirty="0" err="1"/>
                        <a:t>Exp</a:t>
                      </a:r>
                      <a:r>
                        <a:rPr lang="it-IT" sz="1200" dirty="0"/>
                        <a:t>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t-IT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31474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it-IT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HUNGARY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dirty="0"/>
                        <a:t>2 Position for Basic SKI COURSE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t-IT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61491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it-IT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SWEDEN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1" dirty="0"/>
                        <a:t>ROAD MAP for CO-OPERATION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t-IT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4029810"/>
                  </a:ext>
                </a:extLst>
              </a:tr>
            </a:tbl>
          </a:graphicData>
        </a:graphic>
      </p:graphicFrame>
      <p:sp>
        <p:nvSpPr>
          <p:cNvPr id="6" name="CasellaDiTesto 5">
            <a:extLst>
              <a:ext uri="{FF2B5EF4-FFF2-40B4-BE49-F238E27FC236}">
                <a16:creationId xmlns:a16="http://schemas.microsoft.com/office/drawing/2014/main" id="{742F9145-5496-2B47-9E25-17F2BDA87EA5}"/>
              </a:ext>
            </a:extLst>
          </p:cNvPr>
          <p:cNvSpPr txBox="1"/>
          <p:nvPr/>
        </p:nvSpPr>
        <p:spPr>
          <a:xfrm>
            <a:off x="1043608" y="3795886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* STILL NEED TO BE APPROVED</a:t>
            </a:r>
          </a:p>
        </p:txBody>
      </p:sp>
    </p:spTree>
    <p:extLst>
      <p:ext uri="{BB962C8B-B14F-4D97-AF65-F5344CB8AC3E}">
        <p14:creationId xmlns:p14="http://schemas.microsoft.com/office/powerpoint/2010/main" val="2606603773"/>
      </p:ext>
    </p:extLst>
  </p:cSld>
  <p:clrMapOvr>
    <a:masterClrMapping/>
  </p:clrMapOvr>
  <p:transition>
    <p:strips/>
  </p:transition>
</p:sld>
</file>

<file path=ppt/theme/theme1.xml><?xml version="1.0" encoding="utf-8"?>
<a:theme xmlns:a="http://schemas.openxmlformats.org/drawingml/2006/main" name="Backup tamplate">
  <a:themeElements>
    <a:clrScheme name="IVECO">
      <a:dk1>
        <a:srgbClr val="000000"/>
      </a:dk1>
      <a:lt1>
        <a:sysClr val="window" lastClr="FFFFFF"/>
      </a:lt1>
      <a:dk2>
        <a:srgbClr val="969696"/>
      </a:dk2>
      <a:lt2>
        <a:srgbClr val="EEECE1"/>
      </a:lt2>
      <a:accent1>
        <a:srgbClr val="0B4395"/>
      </a:accent1>
      <a:accent2>
        <a:srgbClr val="969696"/>
      </a:accent2>
      <a:accent3>
        <a:srgbClr val="5A5A5A"/>
      </a:accent3>
      <a:accent4>
        <a:srgbClr val="323232"/>
      </a:accent4>
      <a:accent5>
        <a:srgbClr val="000000"/>
      </a:accent5>
      <a:accent6>
        <a:srgbClr val="FF9600"/>
      </a:accent6>
      <a:hlink>
        <a:srgbClr val="062C63"/>
      </a:hlink>
      <a:folHlink>
        <a:srgbClr val="0D5CCF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E0A7592CB6C05419D303A1A1D797189" ma:contentTypeVersion="0" ma:contentTypeDescription="Create a new document." ma:contentTypeScope="" ma:versionID="d61eecde1a84df5b3e0ed1fc5990e90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sisl xmlns:xsi="http://www.w3.org/2001/XMLSchema-instance" xmlns:xsd="http://www.w3.org/2001/XMLSchema" xmlns="http://www.boldonjames.com/2008/01/sie/internal/label" sislVersion="0" policy="18fbfd49-c8e6-4618-a77f-5ef25245836c" origin="userSelected">
  <element uid="20148d3f-5152-4c14-9ea3-d7554c57bb2f" value=""/>
  <element uid="f72dc088-fc66-4ac8-b06e-4478ea9c4bec" value=""/>
  <element uid="fdb292b8-5e75-4318-8539-d978bc1a8456" value=""/>
  <element uid="588104ae-2895-48f0-94e0-4417fcf0f7f0" value=""/>
</sisl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E9561F3-BF7A-4BF0-88BB-9271CBA312B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8C4A3375-C487-4140-B80E-2AB6D84D010E}">
  <ds:schemaRefs>
    <ds:schemaRef ds:uri="http://www.w3.org/2001/XMLSchema"/>
    <ds:schemaRef ds:uri="http://www.boldonjames.com/2008/01/sie/internal/label"/>
  </ds:schemaRefs>
</ds:datastoreItem>
</file>

<file path=customXml/itemProps3.xml><?xml version="1.0" encoding="utf-8"?>
<ds:datastoreItem xmlns:ds="http://schemas.openxmlformats.org/officeDocument/2006/customXml" ds:itemID="{9AFDEE31-3D2C-4310-B13C-3BA134E07B5A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AE775437-DA00-4041-86E3-EB590917C6E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Iveco Defence Vehicles - Template - 16-9 Format</Template>
  <TotalTime>34089</TotalTime>
  <Words>2692</Words>
  <Application>Microsoft Macintosh PowerPoint</Application>
  <PresentationFormat>Presentazione su schermo (16:9)</PresentationFormat>
  <Paragraphs>587</Paragraphs>
  <Slides>37</Slides>
  <Notes>27</Notes>
  <HiddenSlides>4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37</vt:i4>
      </vt:variant>
    </vt:vector>
  </HeadingPairs>
  <TitlesOfParts>
    <vt:vector size="43" baseType="lpstr">
      <vt:lpstr>Arial</vt:lpstr>
      <vt:lpstr>Calibri</vt:lpstr>
      <vt:lpstr>Tahoma</vt:lpstr>
      <vt:lpstr>Times New Roman</vt:lpstr>
      <vt:lpstr>Wingdings</vt:lpstr>
      <vt:lpstr>Backup tamplate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 EXTREME PATROL</vt:lpstr>
      <vt:lpstr> EXTREME CHALLENGE</vt:lpstr>
      <vt:lpstr> SUMMER RESOLVE (FTX)</vt:lpstr>
      <vt:lpstr> VERTIGO (STX)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 AREAs of EXERCISE</vt:lpstr>
      <vt:lpstr> AREAs of EXERCISE</vt:lpstr>
      <vt:lpstr>Presentazione standard di PowerPoint</vt:lpstr>
      <vt:lpstr>Presentazione standard di PowerPoint</vt:lpstr>
    </vt:vector>
  </TitlesOfParts>
  <Company>FIATGROUP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Carmelo Pezzino</cp:lastModifiedBy>
  <cp:revision>1282</cp:revision>
  <cp:lastPrinted>2020-07-09T12:55:59Z</cp:lastPrinted>
  <dcterms:created xsi:type="dcterms:W3CDTF">2014-12-03T10:13:39Z</dcterms:created>
  <dcterms:modified xsi:type="dcterms:W3CDTF">2022-10-19T21:37:25Z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0x010100FE0A7592CB6C05419D303A1A1D797189</vt:lpwstr>
  </property>
  <property fmtid="{D5CDD505-2E9C-101B-9397-08002B2CF9AE}" pid="3" name="_dlc_DocIdItemGuid">
    <vt:lpwstr>af716004-6cbf-4781-aa61-57d293c7238a</vt:lpwstr>
  </property>
  <property fmtid="{D5CDD505-2E9C-101B-9397-08002B2CF9AE}" pid="4" name="docIndexRef">
    <vt:lpwstr>9674e6f8-7ebd-4be9-bfdc-4168ec263600</vt:lpwstr>
  </property>
  <property fmtid="{D5CDD505-2E9C-101B-9397-08002B2CF9AE}" pid="5" name="bjSaver">
    <vt:lpwstr>rkiHRKgmbN8RerT35a98M4gfTZV5SInv</vt:lpwstr>
  </property>
  <property fmtid="{D5CDD505-2E9C-101B-9397-08002B2CF9AE}" pid="6" name="bjDocumentLabelXML">
    <vt:lpwstr>&lt;?xml version="1.0" encoding="us-ascii"?&gt;&lt;sisl xmlns:xsi="http://www.w3.org/2001/XMLSchema-instance" xmlns:xsd="http://www.w3.org/2001/XMLSchema" sislVersion="0" policy="18fbfd49-c8e6-4618-a77f-5ef25245836c" origin="userSelected" xmlns="http://www.boldonj</vt:lpwstr>
  </property>
  <property fmtid="{D5CDD505-2E9C-101B-9397-08002B2CF9AE}" pid="7" name="bjDocumentLabelXML-0">
    <vt:lpwstr>ames.com/2008/01/sie/internal/label"&gt;&lt;element uid="20148d3f-5152-4c14-9ea3-d7554c57bb2f" value="" /&gt;&lt;element uid="f72dc088-fc66-4ac8-b06e-4478ea9c4bec" value="" /&gt;&lt;element uid="fdb292b8-5e75-4318-8539-d978bc1a8456" value="" /&gt;&lt;element uid="588104ae-2895-4</vt:lpwstr>
  </property>
  <property fmtid="{D5CDD505-2E9C-101B-9397-08002B2CF9AE}" pid="8" name="bjDocumentLabelXML-1">
    <vt:lpwstr>8f0-94e0-4417fcf0f7f0" value="" /&gt;&lt;/sisl&gt;</vt:lpwstr>
  </property>
  <property fmtid="{D5CDD505-2E9C-101B-9397-08002B2CF9AE}" pid="9" name="bjDocumentSecurityLabel">
    <vt:lpwstr>CNH Industrial: CONFIDENTIAL  Contains no personal data</vt:lpwstr>
  </property>
  <property fmtid="{D5CDD505-2E9C-101B-9397-08002B2CF9AE}" pid="10" name="CNH-DeclassifyOn">
    <vt:lpwstr>Never Expire</vt:lpwstr>
  </property>
  <property fmtid="{D5CDD505-2E9C-101B-9397-08002B2CF9AE}" pid="11" name="CNH-Classification">
    <vt:lpwstr>[CONFIDENTIAL - Contains no personal data]</vt:lpwstr>
  </property>
  <property fmtid="{D5CDD505-2E9C-101B-9397-08002B2CF9AE}" pid="12" name="bjClsUserRVM">
    <vt:lpwstr>[]</vt:lpwstr>
  </property>
  <property fmtid="{D5CDD505-2E9C-101B-9397-08002B2CF9AE}" pid="13" name="CNH-LabelledBy:">
    <vt:lpwstr>F81697D,28/07/2021 15:31:39,CONFIDENTIAL</vt:lpwstr>
  </property>
</Properties>
</file>