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6"/>
  </p:notesMasterIdLst>
  <p:sldIdLst>
    <p:sldId id="260" r:id="rId2"/>
    <p:sldId id="264" r:id="rId3"/>
    <p:sldId id="262" r:id="rId4"/>
    <p:sldId id="263" r:id="rId5"/>
    <p:sldId id="271" r:id="rId6"/>
    <p:sldId id="265" r:id="rId7"/>
    <p:sldId id="268" r:id="rId8"/>
    <p:sldId id="273" r:id="rId9"/>
    <p:sldId id="266" r:id="rId10"/>
    <p:sldId id="267" r:id="rId11"/>
    <p:sldId id="272" r:id="rId12"/>
    <p:sldId id="270" r:id="rId13"/>
    <p:sldId id="269" r:id="rId14"/>
    <p:sldId id="261" r:id="rId15"/>
  </p:sldIdLst>
  <p:sldSz cx="12192000" cy="6858000"/>
  <p:notesSz cx="6797675" cy="9926638"/>
  <p:defaultTextStyle>
    <a:defPPr>
      <a:defRPr lang="de-AT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 autoAdjust="0"/>
    <p:restoredTop sz="94655" autoAdjust="0"/>
  </p:normalViewPr>
  <p:slideViewPr>
    <p:cSldViewPr snapToObjects="1">
      <p:cViewPr varScale="1">
        <p:scale>
          <a:sx n="79" d="100"/>
          <a:sy n="79" d="100"/>
        </p:scale>
        <p:origin x="13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C6BE1-F591-4ED2-8C77-83896BC57B5F}" type="datetimeFigureOut">
              <a:rPr lang="de-AT" smtClean="0"/>
              <a:t>03.11.2022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5FD37-B74F-4FE3-9405-6D4E96A79A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91612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27782" y="43260"/>
            <a:ext cx="12177051" cy="6842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1424" y="3075038"/>
            <a:ext cx="103632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7" name="Picture 2" descr="Y:\bereiche\refka\GebAusb\P&amp;S_MTI\97_Logo\MTI_Logo m Ge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0" y="3415737"/>
            <a:ext cx="11672320" cy="34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800" y="280116"/>
            <a:ext cx="864000" cy="864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899507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A043-D32B-45CE-B68C-A26BEBF09AB9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536581" y="400324"/>
            <a:ext cx="8879900" cy="7207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7" name="Grafik 6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89" y="308910"/>
            <a:ext cx="608151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68411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27782" y="43260"/>
            <a:ext cx="12177051" cy="6842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800"/>
          </a:p>
        </p:txBody>
      </p:sp>
    </p:spTree>
    <p:extLst>
      <p:ext uri="{BB962C8B-B14F-4D97-AF65-F5344CB8AC3E}">
        <p14:creationId xmlns:p14="http://schemas.microsoft.com/office/powerpoint/2010/main" val="3971782533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27782" y="43260"/>
            <a:ext cx="12177051" cy="6842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80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64023"/>
            <a:ext cx="12203748" cy="8645551"/>
          </a:xfrm>
          <a:prstGeom prst="rect">
            <a:avLst/>
          </a:prstGeom>
        </p:spPr>
      </p:pic>
      <p:sp>
        <p:nvSpPr>
          <p:cNvPr id="3" name="Textfeld 1"/>
          <p:cNvSpPr txBox="1">
            <a:spLocks noChangeArrowheads="1"/>
          </p:cNvSpPr>
          <p:nvPr userDrawn="1"/>
        </p:nvSpPr>
        <p:spPr bwMode="auto">
          <a:xfrm>
            <a:off x="423196" y="116632"/>
            <a:ext cx="103533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3200" b="1" dirty="0">
                <a:solidFill>
                  <a:schemeClr val="bg1"/>
                </a:solidFill>
              </a:rPr>
              <a:t>P&amp;S MTI</a:t>
            </a:r>
            <a:br>
              <a:rPr lang="en-GB" altLang="de-DE" sz="3200" b="1" dirty="0">
                <a:solidFill>
                  <a:schemeClr val="bg1"/>
                </a:solidFill>
              </a:rPr>
            </a:br>
            <a:r>
              <a:rPr lang="en-GB" altLang="de-DE" sz="3200" b="1" dirty="0">
                <a:solidFill>
                  <a:schemeClr val="bg1"/>
                </a:solidFill>
              </a:rPr>
              <a:t>to enhance Europe´s capability to                    operate in mountainous areas</a:t>
            </a:r>
            <a:endParaRPr lang="de-AT" altLang="de-DE" sz="3200" b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 userDrawn="1"/>
        </p:nvSpPr>
        <p:spPr bwMode="auto">
          <a:xfrm>
            <a:off x="9221236" y="5877272"/>
            <a:ext cx="24193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AT" altLang="de-DE" sz="4000" b="1" dirty="0" err="1">
                <a:solidFill>
                  <a:schemeClr val="bg1"/>
                </a:solidFill>
                <a:latin typeface="Franklin Gothic Book" pitchFamily="34" charset="0"/>
              </a:rPr>
              <a:t>Thank</a:t>
            </a:r>
            <a:r>
              <a:rPr lang="de-AT" altLang="de-DE" sz="4000" b="1" dirty="0">
                <a:solidFill>
                  <a:schemeClr val="bg1"/>
                </a:solidFill>
                <a:latin typeface="Franklin Gothic Book" pitchFamily="34" charset="0"/>
              </a:rPr>
              <a:t> </a:t>
            </a:r>
            <a:r>
              <a:rPr lang="de-AT" altLang="de-DE" sz="4000" b="1" dirty="0" err="1">
                <a:solidFill>
                  <a:schemeClr val="bg1"/>
                </a:solidFill>
                <a:latin typeface="Franklin Gothic Book" pitchFamily="34" charset="0"/>
              </a:rPr>
              <a:t>You</a:t>
            </a:r>
            <a:endParaRPr lang="de-AT" altLang="de-DE" sz="4000" b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316221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4B5C1F-3DC5-4716-8521-8FD392AD4FCE}" type="slidenum">
              <a:rPr lang="de-AT" altLang="de-DE" smtClean="0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537296426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27782" y="43260"/>
            <a:ext cx="12177051" cy="6842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800"/>
          </a:p>
        </p:txBody>
      </p:sp>
      <p:pic>
        <p:nvPicPr>
          <p:cNvPr id="7" name="Picture 2" descr="Y:\bereiche\refka\GebAusb\P&amp;S_MTI\97_Logo\MTI_Logo m Ge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0" y="3415737"/>
            <a:ext cx="11672320" cy="34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911424" y="3075038"/>
            <a:ext cx="103632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12" name="Grafik 11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499" y="273186"/>
            <a:ext cx="749935" cy="1228090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9546088" y="1569368"/>
            <a:ext cx="29627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de-AT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Austrian </a:t>
            </a:r>
            <a:r>
              <a:rPr lang="de-AT" sz="140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Armed</a:t>
            </a:r>
            <a:r>
              <a:rPr lang="de-AT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Forces</a:t>
            </a:r>
          </a:p>
          <a:p>
            <a:pPr algn="ctr">
              <a:spcAft>
                <a:spcPts val="0"/>
              </a:spcAft>
            </a:pPr>
            <a:r>
              <a:rPr lang="de-AT" sz="1400" dirty="0" smtClean="0">
                <a:latin typeface="Arial" panose="020B0604020202020204" pitchFamily="34" charset="0"/>
              </a:rPr>
              <a:t>Training </a:t>
            </a:r>
            <a:r>
              <a:rPr lang="de-AT" sz="1400" dirty="0" err="1" smtClean="0">
                <a:latin typeface="Arial" panose="020B0604020202020204" pitchFamily="34" charset="0"/>
              </a:rPr>
              <a:t>Coordination</a:t>
            </a:r>
            <a:r>
              <a:rPr lang="de-AT" sz="1400" dirty="0" smtClean="0">
                <a:latin typeface="Arial" panose="020B0604020202020204" pitchFamily="34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de-AT" sz="1400" dirty="0" smtClean="0">
                <a:latin typeface="Arial" panose="020B0604020202020204" pitchFamily="34" charset="0"/>
              </a:rPr>
              <a:t>Division</a:t>
            </a:r>
            <a:endParaRPr lang="de-AT" sz="1400" dirty="0"/>
          </a:p>
        </p:txBody>
      </p:sp>
      <p:sp>
        <p:nvSpPr>
          <p:cNvPr id="9" name="Rechteck 8"/>
          <p:cNvSpPr/>
          <p:nvPr userDrawn="1"/>
        </p:nvSpPr>
        <p:spPr>
          <a:xfrm>
            <a:off x="83529" y="1569368"/>
            <a:ext cx="2139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charset="0"/>
              </a:rPr>
              <a:t>Spanish Armed Forces</a:t>
            </a:r>
            <a:endParaRPr lang="de-AT" sz="1400" kern="12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charset="0"/>
            </a:endParaRPr>
          </a:p>
          <a:p>
            <a:pPr algn="ctr"/>
            <a:r>
              <a: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charset="0"/>
              </a:rPr>
              <a:t>Mountain Troops</a:t>
            </a:r>
            <a:endParaRPr lang="de-AT" sz="1400" kern="12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charset="0"/>
            </a:endParaRPr>
          </a:p>
          <a:p>
            <a:pPr algn="ctr"/>
            <a:r>
              <a: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charset="0"/>
              </a:rPr>
              <a:t>Command</a:t>
            </a:r>
            <a:endParaRPr lang="de-AT" sz="1400" kern="1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500228" y="13853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pic>
        <p:nvPicPr>
          <p:cNvPr id="1025" name="Picture 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8" y="138536"/>
            <a:ext cx="1182688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319062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63084" y="1538890"/>
            <a:ext cx="10363200" cy="1362075"/>
          </a:xfrm>
        </p:spPr>
        <p:txBody>
          <a:bodyPr anchor="t"/>
          <a:lstStyle>
            <a:lvl1pPr algn="ctr">
              <a:defRPr sz="4000" b="1" cap="none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t"/>
          <a:lstStyle>
            <a:lvl1pPr marL="0" indent="0" algn="ctr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E7620-D50E-464B-B4E4-A65FE36507F3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537081873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63084" y="1538890"/>
            <a:ext cx="10363200" cy="1362075"/>
          </a:xfrm>
        </p:spPr>
        <p:txBody>
          <a:bodyPr anchor="t"/>
          <a:lstStyle>
            <a:lvl1pPr algn="ctr">
              <a:defRPr sz="4000" b="1" cap="none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t"/>
          <a:lstStyle>
            <a:lvl1pPr marL="0" indent="0" algn="ctr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E7620-D50E-464B-B4E4-A65FE36507F3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pic>
        <p:nvPicPr>
          <p:cNvPr id="6" name="Grafik 5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89" y="308910"/>
            <a:ext cx="608151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30702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C71E7-8FD7-4AAD-8955-C99C1C2B27F5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536581" y="400324"/>
            <a:ext cx="8879900" cy="7207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10848528" y="1166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pic>
        <p:nvPicPr>
          <p:cNvPr id="2049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116632"/>
            <a:ext cx="1182688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068419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C71E7-8FD7-4AAD-8955-C99C1C2B27F5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36581" y="400324"/>
            <a:ext cx="8879900" cy="7207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8" name="Grafik 7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89" y="308910"/>
            <a:ext cx="608151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9013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07534" y="1412876"/>
            <a:ext cx="5082117" cy="4968875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2852" y="1412876"/>
            <a:ext cx="508423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4AF22-0181-4CD9-91CC-98AA6BB24BF0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36581" y="400324"/>
            <a:ext cx="8879900" cy="7207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479528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07534" y="1412876"/>
            <a:ext cx="5082117" cy="4968875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2852" y="1412876"/>
            <a:ext cx="508423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4AF22-0181-4CD9-91CC-98AA6BB24BF0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536581" y="400324"/>
            <a:ext cx="8879900" cy="7207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7" name="Grafik 6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89" y="308910"/>
            <a:ext cx="608151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68344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A043-D32B-45CE-B68C-A26BEBF09AB9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536581" y="400324"/>
            <a:ext cx="8879900" cy="7207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63820916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873251" y="1989138"/>
            <a:ext cx="9503833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de-AT" altLang="de-DE" sz="1800" smtClean="0"/>
          </a:p>
          <a:p>
            <a:pPr eaLnBrk="1" hangingPunct="1">
              <a:spcBef>
                <a:spcPct val="50000"/>
              </a:spcBef>
              <a:defRPr/>
            </a:pPr>
            <a:endParaRPr lang="de-AT" altLang="de-DE" sz="1800" smtClean="0"/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871133" y="3644901"/>
            <a:ext cx="960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de-DE" altLang="de-DE" sz="1800" smtClean="0"/>
          </a:p>
        </p:txBody>
      </p:sp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390651" y="404814"/>
            <a:ext cx="96985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 dirty="0" smtClean="0"/>
              <a:t>Titelmasterformat durch Klicken bearbeiten</a:t>
            </a:r>
          </a:p>
        </p:txBody>
      </p:sp>
      <p:sp>
        <p:nvSpPr>
          <p:cNvPr id="61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534" y="1412876"/>
            <a:ext cx="10369551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 dirty="0" smtClean="0"/>
              <a:t>Textmasterformate durch Klicken bearbeiten</a:t>
            </a:r>
          </a:p>
          <a:p>
            <a:pPr lvl="1"/>
            <a:r>
              <a:rPr lang="de-AT" altLang="de-DE" dirty="0" smtClean="0"/>
              <a:t>Zweite Ebene</a:t>
            </a:r>
          </a:p>
          <a:p>
            <a:pPr lvl="2"/>
            <a:r>
              <a:rPr lang="de-AT" altLang="de-DE" dirty="0" smtClean="0"/>
              <a:t>Dritte Ebene</a:t>
            </a:r>
          </a:p>
          <a:p>
            <a:pPr lvl="3"/>
            <a:r>
              <a:rPr lang="de-AT" altLang="de-DE" dirty="0" smtClean="0"/>
              <a:t>Vierte Ebene</a:t>
            </a: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36427" y="6581775"/>
            <a:ext cx="71966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04B5C1F-3DC5-4716-8521-8FD392AD4FCE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  <p:pic>
        <p:nvPicPr>
          <p:cNvPr id="10" name="Picture 11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800" y="280116"/>
            <a:ext cx="864000" cy="864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xxaw\Desktop\PPT\mti_logo_viertelkreis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3498304"/>
            <a:ext cx="3359696" cy="33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66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4" r:id="rId2"/>
    <p:sldLayoutId id="2147483748" r:id="rId3"/>
    <p:sldLayoutId id="2147483755" r:id="rId4"/>
    <p:sldLayoutId id="2147483747" r:id="rId5"/>
    <p:sldLayoutId id="2147483757" r:id="rId6"/>
    <p:sldLayoutId id="2147483749" r:id="rId7"/>
    <p:sldLayoutId id="2147483758" r:id="rId8"/>
    <p:sldLayoutId id="2147483751" r:id="rId9"/>
    <p:sldLayoutId id="2147483759" r:id="rId10"/>
    <p:sldLayoutId id="2147483761" r:id="rId11"/>
    <p:sldLayoutId id="2147483762" r:id="rId12"/>
    <p:sldLayoutId id="2147483763" r:id="rId13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200" b="1">
          <a:solidFill>
            <a:schemeClr val="tx1"/>
          </a:solidFill>
          <a:latin typeface="Franklin Gothic Book" panose="020B05030201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Franklin Gothic Book" panose="020B05030201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Franklin Gothic Book" panose="020B05030201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1424" y="2348880"/>
            <a:ext cx="10363200" cy="1362075"/>
          </a:xfrm>
        </p:spPr>
        <p:txBody>
          <a:bodyPr/>
          <a:lstStyle/>
          <a:p>
            <a:pPr algn="ctr"/>
            <a:r>
              <a:rPr lang="de-AT" sz="3600" dirty="0" smtClean="0">
                <a:solidFill>
                  <a:srgbClr val="000000"/>
                </a:solidFill>
              </a:rPr>
              <a:t>8</a:t>
            </a:r>
            <a:r>
              <a:rPr lang="de-AT" sz="3600" baseline="30000" dirty="0" smtClean="0">
                <a:solidFill>
                  <a:srgbClr val="000000"/>
                </a:solidFill>
              </a:rPr>
              <a:t>th</a:t>
            </a:r>
            <a:r>
              <a:rPr lang="de-AT" sz="3600" dirty="0" smtClean="0">
                <a:solidFill>
                  <a:srgbClr val="000000"/>
                </a:solidFill>
              </a:rPr>
              <a:t> </a:t>
            </a:r>
            <a:r>
              <a:rPr lang="de-AT" sz="3600" dirty="0">
                <a:solidFill>
                  <a:srgbClr val="000000"/>
                </a:solidFill>
              </a:rPr>
              <a:t>PCM</a:t>
            </a:r>
            <a:r>
              <a:rPr lang="de-AT" sz="3600" dirty="0"/>
              <a:t> &amp;  </a:t>
            </a:r>
            <a:r>
              <a:rPr lang="de-AT" sz="3600" dirty="0" smtClean="0"/>
              <a:t>2022 </a:t>
            </a:r>
            <a:r>
              <a:rPr lang="de-AT" sz="3600" dirty="0"/>
              <a:t>Annual Conference </a:t>
            </a:r>
            <a:br>
              <a:rPr lang="de-AT" sz="3600" dirty="0"/>
            </a:br>
            <a:r>
              <a:rPr lang="de-AT" sz="2800" dirty="0" smtClean="0">
                <a:solidFill>
                  <a:srgbClr val="000000"/>
                </a:solidFill>
              </a:rPr>
              <a:t>18 </a:t>
            </a:r>
            <a:r>
              <a:rPr lang="de-AT" sz="2800" dirty="0">
                <a:solidFill>
                  <a:srgbClr val="000000"/>
                </a:solidFill>
              </a:rPr>
              <a:t>– </a:t>
            </a:r>
            <a:r>
              <a:rPr lang="de-AT" sz="2800" dirty="0" smtClean="0">
                <a:solidFill>
                  <a:srgbClr val="000000"/>
                </a:solidFill>
              </a:rPr>
              <a:t>21</a:t>
            </a:r>
            <a:r>
              <a:rPr lang="de-AT" sz="2800" baseline="30000" dirty="0" smtClean="0">
                <a:solidFill>
                  <a:srgbClr val="000000"/>
                </a:solidFill>
              </a:rPr>
              <a:t> </a:t>
            </a:r>
            <a:r>
              <a:rPr lang="de-AT" sz="2800" dirty="0" err="1">
                <a:solidFill>
                  <a:srgbClr val="000000"/>
                </a:solidFill>
              </a:rPr>
              <a:t>October</a:t>
            </a:r>
            <a:r>
              <a:rPr lang="de-AT" sz="2800" dirty="0">
                <a:solidFill>
                  <a:srgbClr val="000000"/>
                </a:solidFill>
              </a:rPr>
              <a:t> 2021</a:t>
            </a:r>
            <a:br>
              <a:rPr lang="de-AT" sz="2800" dirty="0">
                <a:solidFill>
                  <a:srgbClr val="000000"/>
                </a:solidFill>
              </a:rPr>
            </a:br>
            <a:r>
              <a:rPr lang="de-AT" sz="2800" dirty="0" smtClean="0">
                <a:solidFill>
                  <a:srgbClr val="000000"/>
                </a:solidFill>
              </a:rPr>
              <a:t>PAMPLONA, SPAIN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266626324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Introduction of Sensors</a:t>
            </a:r>
            <a:endParaRPr lang="de-AT" sz="2400" dirty="0"/>
          </a:p>
          <a:p>
            <a:pPr lvl="1"/>
            <a:r>
              <a:rPr lang="en-US" sz="2400" dirty="0"/>
              <a:t>Sensors 1 Ground Surveillance Radar „Beagle“ </a:t>
            </a:r>
            <a:endParaRPr lang="de-AT" sz="2000" dirty="0"/>
          </a:p>
          <a:p>
            <a:pPr lvl="1"/>
            <a:r>
              <a:rPr lang="en-US" sz="2400" dirty="0"/>
              <a:t>Sensors 2 BAA EO „</a:t>
            </a:r>
            <a:r>
              <a:rPr lang="en-US" sz="2400" dirty="0" err="1"/>
              <a:t>Husar</a:t>
            </a:r>
            <a:r>
              <a:rPr lang="en-US" sz="2400" dirty="0"/>
              <a:t>“ </a:t>
            </a:r>
            <a:endParaRPr lang="de-AT" sz="2000" dirty="0"/>
          </a:p>
          <a:p>
            <a:pPr lvl="0"/>
            <a:r>
              <a:rPr lang="en-US" dirty="0"/>
              <a:t>Call for Fire (CFF) </a:t>
            </a:r>
            <a:endParaRPr lang="de-AT" sz="2400" dirty="0"/>
          </a:p>
          <a:p>
            <a:pPr lvl="0"/>
            <a:r>
              <a:rPr lang="en-US" dirty="0"/>
              <a:t>Observer Training System (OTS) </a:t>
            </a:r>
            <a:endParaRPr lang="de-AT" sz="2400" dirty="0"/>
          </a:p>
          <a:p>
            <a:pPr lvl="0"/>
            <a:r>
              <a:rPr lang="en-US" dirty="0"/>
              <a:t>Theory Mountain Warfare </a:t>
            </a:r>
            <a:endParaRPr lang="de-AT" sz="2400" dirty="0"/>
          </a:p>
          <a:p>
            <a:pPr lvl="0"/>
            <a:r>
              <a:rPr lang="en-US" dirty="0" smtClean="0"/>
              <a:t>Occupying an Observation Post (OP) </a:t>
            </a:r>
            <a:endParaRPr lang="de-AT" sz="2400" dirty="0" smtClean="0"/>
          </a:p>
          <a:p>
            <a:pPr lvl="0"/>
            <a:r>
              <a:rPr lang="en-US" dirty="0" smtClean="0"/>
              <a:t>Mobility in </a:t>
            </a:r>
            <a:r>
              <a:rPr lang="en-US" dirty="0"/>
              <a:t>mountainous </a:t>
            </a:r>
            <a:r>
              <a:rPr lang="en-US" dirty="0" smtClean="0"/>
              <a:t>terrain</a:t>
            </a:r>
          </a:p>
          <a:p>
            <a:pPr lvl="1"/>
            <a:r>
              <a:rPr lang="en-US" sz="1800" dirty="0" smtClean="0"/>
              <a:t>Plan und use various transport means</a:t>
            </a:r>
          </a:p>
          <a:p>
            <a:pPr lvl="1"/>
            <a:r>
              <a:rPr lang="en-US" sz="1800" dirty="0"/>
              <a:t>March in mountainous </a:t>
            </a:r>
            <a:r>
              <a:rPr lang="en-US" sz="1800" dirty="0" smtClean="0"/>
              <a:t>terrain</a:t>
            </a:r>
            <a:endParaRPr lang="de-AT" sz="1800" dirty="0"/>
          </a:p>
          <a:p>
            <a:pPr lvl="0"/>
            <a:r>
              <a:rPr lang="en-US" dirty="0" smtClean="0"/>
              <a:t>Sustain in mountainous terrain</a:t>
            </a:r>
            <a:endParaRPr lang="de-AT" sz="2400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AD-24 – Training </a:t>
            </a:r>
            <a:r>
              <a:rPr lang="de-AT" dirty="0" err="1" smtClean="0"/>
              <a:t>Objectives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00272126"/>
      </p:ext>
    </p:extLst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AD-24 - </a:t>
            </a:r>
            <a:r>
              <a:rPr lang="de-AT" dirty="0" err="1" smtClean="0"/>
              <a:t>scenario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31" y="1807159"/>
            <a:ext cx="7403722" cy="441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10691"/>
      </p:ext>
    </p:extLst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4397" y="1556792"/>
            <a:ext cx="7752401" cy="471433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AD-24 - </a:t>
            </a:r>
            <a:r>
              <a:rPr lang="de-AT" dirty="0" err="1" smtClean="0"/>
              <a:t>scenario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96175976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Until</a:t>
            </a:r>
            <a:r>
              <a:rPr lang="de-AT" dirty="0" smtClean="0"/>
              <a:t> 15 </a:t>
            </a:r>
            <a:r>
              <a:rPr lang="de-AT" dirty="0" err="1" smtClean="0"/>
              <a:t>Dec</a:t>
            </a:r>
            <a:r>
              <a:rPr lang="de-AT" dirty="0" smtClean="0"/>
              <a:t> 22		</a:t>
            </a:r>
            <a:r>
              <a:rPr lang="de-AT" dirty="0" err="1" smtClean="0"/>
              <a:t>Develop</a:t>
            </a:r>
            <a:r>
              <a:rPr lang="de-AT" dirty="0" smtClean="0"/>
              <a:t> DRAFT EXSPEC</a:t>
            </a:r>
          </a:p>
          <a:p>
            <a:r>
              <a:rPr lang="de-AT" dirty="0" err="1" smtClean="0"/>
              <a:t>Until</a:t>
            </a:r>
            <a:r>
              <a:rPr lang="de-AT" dirty="0" smtClean="0"/>
              <a:t> 15 Jan 23		EU MTI-</a:t>
            </a:r>
            <a:r>
              <a:rPr lang="de-AT" dirty="0" err="1" smtClean="0"/>
              <a:t>nations‘estimations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participation</a:t>
            </a:r>
            <a:endParaRPr lang="de-AT" dirty="0" smtClean="0"/>
          </a:p>
          <a:p>
            <a:pPr lvl="1"/>
            <a:r>
              <a:rPr lang="de-AT" dirty="0" err="1" smtClean="0"/>
              <a:t>Involving</a:t>
            </a:r>
            <a:r>
              <a:rPr lang="de-AT" dirty="0" smtClean="0"/>
              <a:t> HQs </a:t>
            </a:r>
            <a:r>
              <a:rPr lang="de-AT" dirty="0" err="1" smtClean="0"/>
              <a:t>deciding</a:t>
            </a:r>
            <a:r>
              <a:rPr lang="de-AT" dirty="0" smtClean="0"/>
              <a:t> </a:t>
            </a:r>
            <a:r>
              <a:rPr lang="de-AT" dirty="0" err="1" smtClean="0"/>
              <a:t>about</a:t>
            </a:r>
            <a:r>
              <a:rPr lang="de-AT" dirty="0" smtClean="0"/>
              <a:t> </a:t>
            </a:r>
            <a:r>
              <a:rPr lang="de-AT" dirty="0" err="1" smtClean="0"/>
              <a:t>participation</a:t>
            </a:r>
            <a:r>
              <a:rPr lang="de-AT" dirty="0" smtClean="0"/>
              <a:t> </a:t>
            </a:r>
            <a:r>
              <a:rPr lang="de-AT" dirty="0" err="1" smtClean="0"/>
              <a:t>Airforce</a:t>
            </a:r>
            <a:r>
              <a:rPr lang="de-AT" dirty="0" smtClean="0"/>
              <a:t>, MTR-</a:t>
            </a:r>
            <a:r>
              <a:rPr lang="de-AT" dirty="0" err="1" smtClean="0"/>
              <a:t>platoon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JFST on </a:t>
            </a:r>
            <a:r>
              <a:rPr lang="de-AT" dirty="0" err="1" smtClean="0"/>
              <a:t>basis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MiM</a:t>
            </a:r>
            <a:endParaRPr lang="de-AT" dirty="0"/>
          </a:p>
          <a:p>
            <a:pPr marL="457200" lvl="1" indent="0">
              <a:buNone/>
            </a:pPr>
            <a:endParaRPr lang="de-AT" dirty="0" smtClean="0"/>
          </a:p>
          <a:p>
            <a:r>
              <a:rPr lang="de-AT" dirty="0" smtClean="0"/>
              <a:t>May 23				IPC</a:t>
            </a:r>
          </a:p>
          <a:p>
            <a:r>
              <a:rPr lang="de-AT" dirty="0" smtClean="0"/>
              <a:t>4. </a:t>
            </a:r>
            <a:r>
              <a:rPr lang="de-AT" dirty="0" err="1" smtClean="0"/>
              <a:t>Qu</a:t>
            </a:r>
            <a:r>
              <a:rPr lang="de-AT" dirty="0" smtClean="0"/>
              <a:t> 23				MPC</a:t>
            </a:r>
          </a:p>
          <a:p>
            <a:r>
              <a:rPr lang="de-AT" dirty="0" smtClean="0"/>
              <a:t>2. </a:t>
            </a:r>
            <a:r>
              <a:rPr lang="de-AT" dirty="0" err="1" smtClean="0"/>
              <a:t>Qu</a:t>
            </a:r>
            <a:r>
              <a:rPr lang="de-AT" dirty="0" smtClean="0"/>
              <a:t> 24				FCC</a:t>
            </a:r>
          </a:p>
          <a:p>
            <a:endParaRPr lang="de-AT" dirty="0"/>
          </a:p>
          <a:p>
            <a:r>
              <a:rPr lang="de-AT" dirty="0" smtClean="0"/>
              <a:t>2 </a:t>
            </a:r>
            <a:r>
              <a:rPr lang="de-AT" dirty="0" err="1" smtClean="0"/>
              <a:t>weeks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Week</a:t>
            </a:r>
            <a:r>
              <a:rPr lang="de-AT" dirty="0" smtClean="0"/>
              <a:t> 38-41	</a:t>
            </a:r>
            <a:r>
              <a:rPr lang="de-AT" dirty="0" err="1" smtClean="0"/>
              <a:t>Conduct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AD-24</a:t>
            </a:r>
            <a:endParaRPr lang="de-AT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AD-24 - Timeline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07354123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86618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400" dirty="0" smtClean="0"/>
              <a:t>Update 2022 Annual Conference ESP</a:t>
            </a:r>
            <a:br>
              <a:rPr lang="de-AT" sz="2400" dirty="0" smtClean="0"/>
            </a:br>
            <a:r>
              <a:rPr lang="de-AT" sz="2400" dirty="0" smtClean="0"/>
              <a:t>19 </a:t>
            </a:r>
            <a:r>
              <a:rPr lang="de-AT" sz="2400" dirty="0" err="1" smtClean="0"/>
              <a:t>Oct</a:t>
            </a:r>
            <a:r>
              <a:rPr lang="de-AT" sz="2400" dirty="0" smtClean="0"/>
              <a:t> 22</a:t>
            </a:r>
            <a:endParaRPr lang="de-AT" sz="2400" dirty="0"/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839416" y="1124744"/>
            <a:ext cx="10363200" cy="21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tx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AT" sz="4800" kern="0" dirty="0" smtClean="0">
                <a:solidFill>
                  <a:srgbClr val="000000"/>
                </a:solidFill>
              </a:rPr>
              <a:t>ALPINE </a:t>
            </a:r>
            <a:r>
              <a:rPr lang="de-AT" sz="4800" kern="0" dirty="0" smtClean="0">
                <a:solidFill>
                  <a:srgbClr val="000000"/>
                </a:solidFill>
              </a:rPr>
              <a:t>DEFENCE </a:t>
            </a:r>
            <a:r>
              <a:rPr lang="de-AT" sz="4800" kern="0" dirty="0" smtClean="0">
                <a:solidFill>
                  <a:srgbClr val="000000"/>
                </a:solidFill>
              </a:rPr>
              <a:t>2024</a:t>
            </a:r>
          </a:p>
          <a:p>
            <a:pPr algn="ctr"/>
            <a:r>
              <a:rPr lang="de-AT" sz="4800" kern="0" dirty="0" smtClean="0">
                <a:solidFill>
                  <a:srgbClr val="000000"/>
                </a:solidFill>
              </a:rPr>
              <a:t>LFX &amp; FTX Joint </a:t>
            </a:r>
            <a:r>
              <a:rPr lang="de-AT" sz="4800" kern="0" dirty="0" err="1" smtClean="0">
                <a:solidFill>
                  <a:srgbClr val="000000"/>
                </a:solidFill>
              </a:rPr>
              <a:t>Fire</a:t>
            </a:r>
            <a:r>
              <a:rPr lang="de-AT" sz="4800" kern="0" dirty="0" smtClean="0">
                <a:solidFill>
                  <a:srgbClr val="000000"/>
                </a:solidFill>
              </a:rPr>
              <a:t> Support</a:t>
            </a:r>
          </a:p>
        </p:txBody>
      </p:sp>
    </p:spTree>
    <p:extLst>
      <p:ext uri="{BB962C8B-B14F-4D97-AF65-F5344CB8AC3E}">
        <p14:creationId xmlns:p14="http://schemas.microsoft.com/office/powerpoint/2010/main" val="18775941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General Information</a:t>
            </a:r>
          </a:p>
          <a:p>
            <a:r>
              <a:rPr lang="de-AT" dirty="0" err="1" smtClean="0"/>
              <a:t>Exercise</a:t>
            </a:r>
            <a:r>
              <a:rPr lang="de-AT" dirty="0" smtClean="0"/>
              <a:t> </a:t>
            </a:r>
            <a:r>
              <a:rPr lang="de-AT" dirty="0" err="1" smtClean="0"/>
              <a:t>Aim</a:t>
            </a:r>
            <a:endParaRPr lang="de-AT" dirty="0" smtClean="0"/>
          </a:p>
          <a:p>
            <a:r>
              <a:rPr lang="de-AT" dirty="0" smtClean="0"/>
              <a:t>Training </a:t>
            </a:r>
            <a:r>
              <a:rPr lang="de-AT" dirty="0" err="1" smtClean="0"/>
              <a:t>Objectives</a:t>
            </a:r>
            <a:endParaRPr lang="de-AT" dirty="0" smtClean="0"/>
          </a:p>
          <a:p>
            <a:r>
              <a:rPr lang="de-AT" dirty="0" smtClean="0"/>
              <a:t>Scenario</a:t>
            </a:r>
          </a:p>
          <a:p>
            <a:r>
              <a:rPr lang="de-AT" dirty="0" smtClean="0"/>
              <a:t>Timeline</a:t>
            </a:r>
          </a:p>
          <a:p>
            <a:r>
              <a:rPr lang="de-AT" dirty="0" smtClean="0"/>
              <a:t>Q&amp;A</a:t>
            </a:r>
            <a:endParaRPr lang="de-AT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Agenda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0895324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256446"/>
              </p:ext>
            </p:extLst>
          </p:nvPr>
        </p:nvGraphicFramePr>
        <p:xfrm>
          <a:off x="1008063" y="1412875"/>
          <a:ext cx="9264401" cy="432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4341">
                  <a:extLst>
                    <a:ext uri="{9D8B030D-6E8A-4147-A177-3AD203B41FA5}">
                      <a16:colId xmlns:a16="http://schemas.microsoft.com/office/drawing/2014/main" val="3565531787"/>
                    </a:ext>
                  </a:extLst>
                </a:gridCol>
                <a:gridCol w="6520060">
                  <a:extLst>
                    <a:ext uri="{9D8B030D-6E8A-4147-A177-3AD203B41FA5}">
                      <a16:colId xmlns:a16="http://schemas.microsoft.com/office/drawing/2014/main" val="314608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Name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ALPINE </a:t>
                      </a:r>
                      <a:r>
                        <a:rPr lang="de-AT" dirty="0" smtClean="0"/>
                        <a:t>DEFENCE </a:t>
                      </a:r>
                      <a:r>
                        <a:rPr lang="de-AT" dirty="0" smtClean="0"/>
                        <a:t>2024 (AD-24)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872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Form</a:t>
                      </a:r>
                      <a:r>
                        <a:rPr lang="de-AT" baseline="0" dirty="0" smtClean="0"/>
                        <a:t> / Type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INVITEX / FTX</a:t>
                      </a:r>
                      <a:r>
                        <a:rPr lang="de-AT" baseline="0" dirty="0" smtClean="0"/>
                        <a:t> / LFX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836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err="1" smtClean="0"/>
                        <a:t>Participants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TBD / TBC (</a:t>
                      </a:r>
                      <a:r>
                        <a:rPr lang="de-AT" dirty="0" err="1" smtClean="0"/>
                        <a:t>invitation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during</a:t>
                      </a:r>
                      <a:r>
                        <a:rPr lang="de-AT" dirty="0" smtClean="0"/>
                        <a:t> 7th</a:t>
                      </a:r>
                      <a:r>
                        <a:rPr lang="de-AT" baseline="0" dirty="0" smtClean="0"/>
                        <a:t> PCM (VTC))</a:t>
                      </a:r>
                    </a:p>
                    <a:p>
                      <a:pPr marL="539750" indent="-269875">
                        <a:buFontTx/>
                        <a:buChar char="-"/>
                      </a:pPr>
                      <a:r>
                        <a:rPr lang="de-AT" baseline="0" dirty="0" smtClean="0"/>
                        <a:t>JFST </a:t>
                      </a:r>
                      <a:r>
                        <a:rPr lang="de-AT" baseline="0" dirty="0" err="1" smtClean="0"/>
                        <a:t>as</a:t>
                      </a:r>
                      <a:r>
                        <a:rPr lang="de-AT" baseline="0" dirty="0" smtClean="0"/>
                        <a:t> PTA</a:t>
                      </a:r>
                    </a:p>
                    <a:p>
                      <a:pPr marL="539750" indent="-269875">
                        <a:buFontTx/>
                        <a:buChar char="-"/>
                      </a:pPr>
                      <a:r>
                        <a:rPr lang="de-AT" baseline="0" dirty="0" smtClean="0"/>
                        <a:t>1 </a:t>
                      </a:r>
                      <a:r>
                        <a:rPr lang="de-AT" baseline="0" dirty="0" err="1" smtClean="0"/>
                        <a:t>mortar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platoon</a:t>
                      </a:r>
                      <a:endParaRPr lang="de-AT" baseline="0" dirty="0" smtClean="0"/>
                    </a:p>
                    <a:p>
                      <a:pPr marL="539750" indent="-269875">
                        <a:buFontTx/>
                        <a:buChar char="-"/>
                      </a:pPr>
                      <a:r>
                        <a:rPr lang="de-AT" baseline="0" dirty="0" err="1" smtClean="0"/>
                        <a:t>Aircrafts</a:t>
                      </a:r>
                      <a:r>
                        <a:rPr lang="de-AT" baseline="0" dirty="0" smtClean="0"/>
                        <a:t> (FW, RW)</a:t>
                      </a:r>
                    </a:p>
                    <a:p>
                      <a:pPr marL="539750" indent="-269875">
                        <a:buFontTx/>
                        <a:buChar char="-"/>
                      </a:pPr>
                      <a:r>
                        <a:rPr lang="de-AT" dirty="0" err="1" smtClean="0"/>
                        <a:t>Staff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personnel</a:t>
                      </a:r>
                      <a:r>
                        <a:rPr lang="de-AT" dirty="0" smtClean="0"/>
                        <a:t>, </a:t>
                      </a:r>
                      <a:r>
                        <a:rPr lang="de-AT" dirty="0" err="1" smtClean="0"/>
                        <a:t>observers</a:t>
                      </a:r>
                      <a:r>
                        <a:rPr lang="de-AT" dirty="0" smtClean="0"/>
                        <a:t>,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controllers</a:t>
                      </a:r>
                      <a:r>
                        <a:rPr lang="de-AT" baseline="0" dirty="0" smtClean="0"/>
                        <a:t> ….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23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Date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2 </a:t>
                      </a:r>
                      <a:r>
                        <a:rPr lang="de-AT" dirty="0" err="1" smtClean="0"/>
                        <a:t>weeks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within</a:t>
                      </a:r>
                      <a:r>
                        <a:rPr lang="de-AT" dirty="0" smtClean="0"/>
                        <a:t> CW 38-41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007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Training</a:t>
                      </a:r>
                      <a:r>
                        <a:rPr lang="de-AT" baseline="0" dirty="0" smtClean="0"/>
                        <a:t> Area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39750" indent="-539750"/>
                      <a:r>
                        <a:rPr lang="de-AT" dirty="0" smtClean="0"/>
                        <a:t>LFX -</a:t>
                      </a:r>
                      <a:r>
                        <a:rPr lang="de-AT" baseline="0" dirty="0" smtClean="0"/>
                        <a:t> MTA HOCHFILZEN &amp; RAMSAU/MOLLN &amp; SEETALER ALPE</a:t>
                      </a:r>
                    </a:p>
                    <a:p>
                      <a:r>
                        <a:rPr lang="de-AT" baseline="0" dirty="0" smtClean="0"/>
                        <a:t>FTX – </a:t>
                      </a:r>
                      <a:r>
                        <a:rPr lang="de-AT" baseline="0" dirty="0" err="1" smtClean="0"/>
                        <a:t>province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of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Tyrol</a:t>
                      </a:r>
                      <a:r>
                        <a:rPr lang="de-AT" baseline="0" dirty="0" smtClean="0"/>
                        <a:t> IVO HOCHFILZEN – outside MTA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6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smtClean="0"/>
                        <a:t>OSE, OCE </a:t>
                      </a:r>
                      <a:r>
                        <a:rPr lang="de-AT" dirty="0" err="1" smtClean="0"/>
                        <a:t>and</a:t>
                      </a:r>
                      <a:r>
                        <a:rPr lang="de-AT" dirty="0" smtClean="0"/>
                        <a:t> EXDIR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TBD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44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smtClean="0"/>
                        <a:t>Host 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smtClean="0"/>
                        <a:t>AUT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102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err="1" smtClean="0"/>
                        <a:t>Accommodation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Military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barracks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692315"/>
                  </a:ext>
                </a:extLst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AD-24  - General Information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42770080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AUT</a:t>
            </a:r>
          </a:p>
          <a:p>
            <a:pPr lvl="1"/>
            <a:r>
              <a:rPr lang="de-AT" dirty="0" smtClean="0"/>
              <a:t>2 JFST – Primary Training </a:t>
            </a:r>
            <a:r>
              <a:rPr lang="de-AT" dirty="0" err="1" smtClean="0"/>
              <a:t>Audience</a:t>
            </a:r>
            <a:endParaRPr lang="de-AT" dirty="0" smtClean="0"/>
          </a:p>
          <a:p>
            <a:pPr lvl="1"/>
            <a:r>
              <a:rPr lang="de-AT" dirty="0" err="1" smtClean="0"/>
              <a:t>Mtr-Platoon</a:t>
            </a:r>
            <a:r>
              <a:rPr lang="de-AT" dirty="0" smtClean="0"/>
              <a:t>, </a:t>
            </a:r>
            <a:r>
              <a:rPr lang="de-AT" dirty="0" err="1" smtClean="0"/>
              <a:t>Arty</a:t>
            </a:r>
            <a:endParaRPr lang="de-AT" dirty="0"/>
          </a:p>
          <a:p>
            <a:pPr lvl="1"/>
            <a:r>
              <a:rPr lang="de-AT" dirty="0" smtClean="0"/>
              <a:t>FW (</a:t>
            </a:r>
            <a:r>
              <a:rPr lang="de-AT" dirty="0" err="1" smtClean="0"/>
              <a:t>Typhoon</a:t>
            </a:r>
            <a:r>
              <a:rPr lang="de-AT" dirty="0" smtClean="0"/>
              <a:t>, PC-7, PC-6), RW (KIOWA)</a:t>
            </a:r>
          </a:p>
          <a:p>
            <a:endParaRPr lang="de-AT" dirty="0"/>
          </a:p>
          <a:p>
            <a:r>
              <a:rPr lang="de-AT" dirty="0" smtClean="0"/>
              <a:t>MTI-</a:t>
            </a:r>
            <a:r>
              <a:rPr lang="de-AT" dirty="0" err="1" smtClean="0"/>
              <a:t>participants</a:t>
            </a:r>
            <a:endParaRPr lang="de-AT" dirty="0" smtClean="0"/>
          </a:p>
          <a:p>
            <a:pPr lvl="1"/>
            <a:r>
              <a:rPr lang="de-AT" dirty="0" smtClean="0"/>
              <a:t>6 JFST - PTA</a:t>
            </a:r>
          </a:p>
          <a:p>
            <a:pPr lvl="1"/>
            <a:r>
              <a:rPr lang="de-AT" dirty="0" smtClean="0"/>
              <a:t>IDF – 1 </a:t>
            </a:r>
            <a:r>
              <a:rPr lang="de-AT" dirty="0" err="1" smtClean="0"/>
              <a:t>Mtr-Platoon</a:t>
            </a:r>
            <a:endParaRPr lang="de-AT" dirty="0" smtClean="0"/>
          </a:p>
          <a:p>
            <a:pPr lvl="1"/>
            <a:r>
              <a:rPr lang="de-AT" dirty="0" smtClean="0"/>
              <a:t>FW (</a:t>
            </a:r>
            <a:r>
              <a:rPr lang="de-AT" dirty="0" err="1" smtClean="0"/>
              <a:t>any</a:t>
            </a:r>
            <a:r>
              <a:rPr lang="de-AT" dirty="0" smtClean="0"/>
              <a:t> type </a:t>
            </a:r>
            <a:r>
              <a:rPr lang="de-AT" dirty="0" err="1" smtClean="0"/>
              <a:t>of</a:t>
            </a:r>
            <a:r>
              <a:rPr lang="de-AT" dirty="0" smtClean="0"/>
              <a:t> – </a:t>
            </a:r>
            <a:r>
              <a:rPr lang="de-AT" dirty="0" err="1" smtClean="0"/>
              <a:t>slow</a:t>
            </a:r>
            <a:r>
              <a:rPr lang="de-AT" dirty="0" smtClean="0"/>
              <a:t>/fast </a:t>
            </a:r>
            <a:r>
              <a:rPr lang="de-AT" dirty="0" err="1" smtClean="0"/>
              <a:t>mover</a:t>
            </a:r>
            <a:r>
              <a:rPr lang="de-AT" dirty="0" smtClean="0"/>
              <a:t>), RW (</a:t>
            </a:r>
            <a:r>
              <a:rPr lang="de-AT" dirty="0" err="1" smtClean="0"/>
              <a:t>attack</a:t>
            </a:r>
            <a:r>
              <a:rPr lang="de-AT" dirty="0" smtClean="0"/>
              <a:t> </a:t>
            </a:r>
            <a:r>
              <a:rPr lang="de-AT" dirty="0" err="1" smtClean="0"/>
              <a:t>helo</a:t>
            </a:r>
            <a:r>
              <a:rPr lang="de-AT" dirty="0" smtClean="0"/>
              <a:t>, </a:t>
            </a:r>
            <a:r>
              <a:rPr lang="de-AT" dirty="0" err="1" smtClean="0"/>
              <a:t>transport</a:t>
            </a:r>
            <a:r>
              <a:rPr lang="de-AT" dirty="0" smtClean="0"/>
              <a:t> </a:t>
            </a:r>
            <a:r>
              <a:rPr lang="de-AT" dirty="0" err="1" smtClean="0"/>
              <a:t>helo</a:t>
            </a:r>
            <a:r>
              <a:rPr lang="de-AT" dirty="0" smtClean="0"/>
              <a:t>, </a:t>
            </a:r>
            <a:r>
              <a:rPr lang="de-AT" dirty="0" err="1" smtClean="0"/>
              <a:t>Rescue</a:t>
            </a:r>
            <a:r>
              <a:rPr lang="de-AT" dirty="0" smtClean="0"/>
              <a:t> </a:t>
            </a:r>
            <a:r>
              <a:rPr lang="de-AT" dirty="0" err="1" smtClean="0"/>
              <a:t>helo</a:t>
            </a:r>
            <a:r>
              <a:rPr lang="de-AT" dirty="0" smtClean="0"/>
              <a:t>)</a:t>
            </a:r>
          </a:p>
          <a:p>
            <a:pPr lvl="1"/>
            <a:r>
              <a:rPr lang="de-AT" dirty="0" err="1" smtClean="0"/>
              <a:t>Staff</a:t>
            </a:r>
            <a:r>
              <a:rPr lang="de-AT" dirty="0" smtClean="0"/>
              <a:t> </a:t>
            </a:r>
            <a:r>
              <a:rPr lang="de-AT" dirty="0" err="1" smtClean="0"/>
              <a:t>personnel</a:t>
            </a:r>
            <a:r>
              <a:rPr lang="de-AT" dirty="0" smtClean="0"/>
              <a:t>, </a:t>
            </a:r>
            <a:r>
              <a:rPr lang="de-AT" dirty="0" err="1" smtClean="0"/>
              <a:t>observer</a:t>
            </a:r>
            <a:r>
              <a:rPr lang="de-AT" dirty="0" smtClean="0"/>
              <a:t>, </a:t>
            </a:r>
            <a:r>
              <a:rPr lang="de-AT" dirty="0" err="1" smtClean="0"/>
              <a:t>controller</a:t>
            </a:r>
            <a:r>
              <a:rPr lang="de-AT" dirty="0" smtClean="0"/>
              <a:t> … </a:t>
            </a:r>
          </a:p>
          <a:p>
            <a:pPr lvl="1"/>
            <a:endParaRPr lang="de-AT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AD-24 - </a:t>
            </a:r>
            <a:r>
              <a:rPr lang="de-AT" dirty="0" err="1" smtClean="0"/>
              <a:t>participants</a:t>
            </a:r>
            <a:endParaRPr lang="de-AT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6494282" y="1628800"/>
            <a:ext cx="5220969" cy="3067687"/>
            <a:chOff x="0" y="1664"/>
            <a:chExt cx="8160950" cy="5634031"/>
          </a:xfrm>
        </p:grpSpPr>
        <p:pic>
          <p:nvPicPr>
            <p:cNvPr id="5" name="Bildplatzhalter 4" descr="Browser in the Box 6.0.0 - 00131-bitbox-vbox-Firefox-78.6.1esr-LibreOffice-r5398-bmlv-v1.disk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66"/>
            <a:stretch/>
          </p:blipFill>
          <p:spPr bwMode="auto">
            <a:xfrm>
              <a:off x="0" y="3369670"/>
              <a:ext cx="4033010" cy="2266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3010" y="3014084"/>
              <a:ext cx="3802144" cy="2621611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03" t="21482" b="42630"/>
            <a:stretch/>
          </p:blipFill>
          <p:spPr>
            <a:xfrm>
              <a:off x="3714248" y="1688796"/>
              <a:ext cx="3096346" cy="1680874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8178"/>
            <a:stretch/>
          </p:blipFill>
          <p:spPr bwMode="auto">
            <a:xfrm>
              <a:off x="9354" y="1671"/>
              <a:ext cx="2768272" cy="155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9499" y="1664"/>
              <a:ext cx="2628002" cy="1751879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150" y="1664"/>
              <a:ext cx="3422800" cy="1941281"/>
            </a:xfrm>
            <a:prstGeom prst="rect">
              <a:avLst/>
            </a:prstGeom>
          </p:spPr>
        </p:pic>
      </p:grpSp>
      <p:pic>
        <p:nvPicPr>
          <p:cNvPr id="12" name="Grafi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8" t="41693" r="20450" b="12009"/>
          <a:stretch/>
        </p:blipFill>
        <p:spPr bwMode="auto">
          <a:xfrm>
            <a:off x="6500266" y="2479334"/>
            <a:ext cx="2371090" cy="1089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7597406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AD-24 - LFX Areas Air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Ground</a:t>
            </a:r>
            <a:r>
              <a:rPr lang="de-AT" dirty="0" smtClean="0"/>
              <a:t> </a:t>
            </a:r>
            <a:endParaRPr lang="de-AT" dirty="0"/>
          </a:p>
        </p:txBody>
      </p:sp>
      <p:pic>
        <p:nvPicPr>
          <p:cNvPr id="4" name="Bildplatzhalter 4" descr="Window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" y="2042592"/>
            <a:ext cx="9156446" cy="482374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3729112" y="5019526"/>
            <a:ext cx="288032" cy="28803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Bildplatzhalter 4" descr="Browser in the Box 6.0.0 - 00131-bitbox-vbox-Firefox-78.6.1esr-LibreOffice-r5398-bmlv-v1.disk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4"/>
          <a:stretch/>
        </p:blipFill>
        <p:spPr bwMode="auto">
          <a:xfrm>
            <a:off x="31928" y="2152559"/>
            <a:ext cx="4732271" cy="242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6"/>
          <p:cNvCxnSpPr>
            <a:stCxn id="6" idx="2"/>
            <a:endCxn id="5" idx="2"/>
          </p:cNvCxnSpPr>
          <p:nvPr/>
        </p:nvCxnSpPr>
        <p:spPr>
          <a:xfrm>
            <a:off x="2398064" y="4581129"/>
            <a:ext cx="1331048" cy="58241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91944" y="4335015"/>
            <a:ext cx="288032" cy="28803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9" name="Gerader Verbinder 8"/>
          <p:cNvCxnSpPr>
            <a:stCxn id="15" idx="1"/>
            <a:endCxn id="8" idx="7"/>
          </p:cNvCxnSpPr>
          <p:nvPr/>
        </p:nvCxnSpPr>
        <p:spPr>
          <a:xfrm flipH="1">
            <a:off x="5837795" y="2771698"/>
            <a:ext cx="2406427" cy="160549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22" y="1143648"/>
            <a:ext cx="2639184" cy="32561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t="12461" r="8500" b="12735"/>
          <a:stretch/>
        </p:blipFill>
        <p:spPr>
          <a:xfrm>
            <a:off x="7154876" y="4445383"/>
            <a:ext cx="3712125" cy="2420951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5442672" y="5456658"/>
            <a:ext cx="288032" cy="28803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2" name="Gerader Verbinder 21"/>
          <p:cNvCxnSpPr>
            <a:stCxn id="20" idx="1"/>
            <a:endCxn id="21" idx="6"/>
          </p:cNvCxnSpPr>
          <p:nvPr/>
        </p:nvCxnSpPr>
        <p:spPr>
          <a:xfrm flipH="1" flipV="1">
            <a:off x="5730704" y="5600674"/>
            <a:ext cx="1424172" cy="5518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407368" y="1848153"/>
            <a:ext cx="1774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 smtClean="0"/>
              <a:t>MTA HOCHFILZEN</a:t>
            </a:r>
            <a:endParaRPr lang="de-AT" sz="1200" b="1" dirty="0"/>
          </a:p>
        </p:txBody>
      </p:sp>
      <p:sp>
        <p:nvSpPr>
          <p:cNvPr id="27" name="Textfeld 26"/>
          <p:cNvSpPr txBox="1"/>
          <p:nvPr/>
        </p:nvSpPr>
        <p:spPr>
          <a:xfrm>
            <a:off x="8582148" y="1240035"/>
            <a:ext cx="1963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 smtClean="0"/>
              <a:t>MTA RAMSAU/ MOLLN</a:t>
            </a:r>
            <a:endParaRPr lang="de-AT" sz="1200" b="1" dirty="0"/>
          </a:p>
        </p:txBody>
      </p:sp>
      <p:sp>
        <p:nvSpPr>
          <p:cNvPr id="28" name="Textfeld 27"/>
          <p:cNvSpPr txBox="1"/>
          <p:nvPr/>
        </p:nvSpPr>
        <p:spPr>
          <a:xfrm>
            <a:off x="8359376" y="4529454"/>
            <a:ext cx="1963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 smtClean="0"/>
              <a:t>MTA SEETALERALPE</a:t>
            </a:r>
            <a:endParaRPr lang="de-AT" sz="1200" b="1" dirty="0"/>
          </a:p>
        </p:txBody>
      </p:sp>
    </p:spTree>
    <p:extLst>
      <p:ext uri="{BB962C8B-B14F-4D97-AF65-F5344CB8AC3E}">
        <p14:creationId xmlns:p14="http://schemas.microsoft.com/office/powerpoint/2010/main" val="2426226354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AD-24 - LFX Area IDF</a:t>
            </a:r>
            <a:endParaRPr lang="de-AT" dirty="0"/>
          </a:p>
        </p:txBody>
      </p:sp>
      <p:pic>
        <p:nvPicPr>
          <p:cNvPr id="4" name="Bildplatzhalter 4" descr="Window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" y="2042592"/>
            <a:ext cx="9156446" cy="482374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3880903" y="5019526"/>
            <a:ext cx="288032" cy="28803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Bildplatzhalter 4" descr="Browser in the Box 6.0.0 - 00131-bitbox-vbox-Firefox-78.6.1esr-LibreOffice-r5398-bmlv-v1.disk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4"/>
          <a:stretch/>
        </p:blipFill>
        <p:spPr bwMode="auto">
          <a:xfrm>
            <a:off x="31928" y="2152559"/>
            <a:ext cx="4732271" cy="242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6"/>
          <p:cNvCxnSpPr>
            <a:stCxn id="6" idx="2"/>
            <a:endCxn id="5" idx="2"/>
          </p:cNvCxnSpPr>
          <p:nvPr/>
        </p:nvCxnSpPr>
        <p:spPr>
          <a:xfrm>
            <a:off x="2398064" y="4581129"/>
            <a:ext cx="1482839" cy="58241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407368" y="1848153"/>
            <a:ext cx="1774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 smtClean="0"/>
              <a:t>MTA HOCHFILZEN</a:t>
            </a:r>
            <a:endParaRPr lang="de-AT" sz="1200" b="1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6672861" y="1529827"/>
            <a:ext cx="5414888" cy="2916514"/>
            <a:chOff x="37556" y="812113"/>
            <a:chExt cx="9144000" cy="4686300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6" y="812113"/>
              <a:ext cx="9144000" cy="4686300"/>
            </a:xfrm>
            <a:prstGeom prst="rect">
              <a:avLst/>
            </a:prstGeom>
          </p:spPr>
        </p:pic>
        <p:grpSp>
          <p:nvGrpSpPr>
            <p:cNvPr id="18" name="Gruppieren 17"/>
            <p:cNvGrpSpPr/>
            <p:nvPr/>
          </p:nvGrpSpPr>
          <p:grpSpPr>
            <a:xfrm>
              <a:off x="1604356" y="1604356"/>
              <a:ext cx="739833" cy="399011"/>
              <a:chOff x="1662545" y="1803862"/>
              <a:chExt cx="739833" cy="399011"/>
            </a:xfrm>
          </p:grpSpPr>
          <p:sp>
            <p:nvSpPr>
              <p:cNvPr id="19" name="Flussdiagramm: Alternativer Prozess 18"/>
              <p:cNvSpPr/>
              <p:nvPr/>
            </p:nvSpPr>
            <p:spPr>
              <a:xfrm>
                <a:off x="1662545" y="1803862"/>
                <a:ext cx="739833" cy="399011"/>
              </a:xfrm>
              <a:prstGeom prst="flowChartAlternateProcess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AT"/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1720734" y="1803862"/>
                <a:ext cx="681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dirty="0" smtClean="0"/>
                  <a:t>PAA</a:t>
                </a:r>
                <a:endParaRPr lang="de-AT" dirty="0"/>
              </a:p>
            </p:txBody>
          </p:sp>
        </p:grpSp>
      </p:grpSp>
      <p:grpSp>
        <p:nvGrpSpPr>
          <p:cNvPr id="24" name="Gruppieren 23"/>
          <p:cNvGrpSpPr/>
          <p:nvPr/>
        </p:nvGrpSpPr>
        <p:grpSpPr>
          <a:xfrm>
            <a:off x="5397894" y="3959305"/>
            <a:ext cx="5414888" cy="2907029"/>
            <a:chOff x="19274" y="1080451"/>
            <a:chExt cx="9144000" cy="5777548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 rotWithShape="1">
            <a:blip r:embed="rId5"/>
            <a:srcRect l="52917" t="10742" r="13229" b="11852"/>
            <a:stretch/>
          </p:blipFill>
          <p:spPr>
            <a:xfrm>
              <a:off x="19274" y="1084744"/>
              <a:ext cx="9144000" cy="577325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29" name="Ellipse 28"/>
            <p:cNvSpPr/>
            <p:nvPr/>
          </p:nvSpPr>
          <p:spPr>
            <a:xfrm>
              <a:off x="1701310" y="1211232"/>
              <a:ext cx="854465" cy="63964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0" name="Ellipse 29"/>
            <p:cNvSpPr/>
            <p:nvPr/>
          </p:nvSpPr>
          <p:spPr>
            <a:xfrm>
              <a:off x="1807648" y="1340768"/>
              <a:ext cx="648072" cy="369277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788" dirty="0"/>
            </a:p>
          </p:txBody>
        </p:sp>
        <p:sp>
          <p:nvSpPr>
            <p:cNvPr id="31" name="Ellipse 30"/>
            <p:cNvSpPr/>
            <p:nvPr/>
          </p:nvSpPr>
          <p:spPr>
            <a:xfrm>
              <a:off x="7380312" y="2758234"/>
              <a:ext cx="911893" cy="122924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2" name="Ellipse 31"/>
            <p:cNvSpPr/>
            <p:nvPr/>
          </p:nvSpPr>
          <p:spPr>
            <a:xfrm>
              <a:off x="7487481" y="2917854"/>
              <a:ext cx="672285" cy="101310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Ellipse 32"/>
            <p:cNvSpPr/>
            <p:nvPr/>
          </p:nvSpPr>
          <p:spPr>
            <a:xfrm>
              <a:off x="7618745" y="3072263"/>
              <a:ext cx="345098" cy="76275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788" dirty="0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673336" y="3521770"/>
              <a:ext cx="712651" cy="4091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700" b="1" dirty="0" smtClean="0">
                  <a:solidFill>
                    <a:schemeClr val="bg1"/>
                  </a:solidFill>
                </a:rPr>
                <a:t>FSCT</a:t>
              </a:r>
              <a:endParaRPr lang="de-AT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Gleichschenkliges Dreieck 34"/>
            <p:cNvSpPr/>
            <p:nvPr/>
          </p:nvSpPr>
          <p:spPr>
            <a:xfrm rot="7067889">
              <a:off x="203703" y="2859432"/>
              <a:ext cx="411709" cy="411956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700" b="1" dirty="0">
                  <a:solidFill>
                    <a:schemeClr val="bg1"/>
                  </a:solidFill>
                </a:rPr>
                <a:t>FO</a:t>
              </a:r>
              <a:endParaRPr lang="de-AT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9622" y="5699377"/>
              <a:ext cx="1662029" cy="1009284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/>
            <a:lstStyle>
              <a:defPPr>
                <a:defRPr lang="de-AT"/>
              </a:defPPr>
              <a:lvl1pPr marL="0" indent="0" eaLnBrk="0" hangingPunc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000">
                  <a:latin typeface="Franklin Gothic Demi" panose="020B0703020102020204" pitchFamily="34" charset="0"/>
                  <a:cs typeface="+mn-cs"/>
                </a:defRPr>
              </a:lvl1pPr>
              <a:lvl2pPr marL="6858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cs typeface="+mn-cs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cs typeface="+mn-cs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+mn-lt"/>
                  <a:cs typeface="+mn-cs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+mn-lt"/>
                  <a:cs typeface="+mn-cs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cs typeface="+mn-cs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cs typeface="+mn-cs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cs typeface="+mn-cs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cs typeface="+mn-cs"/>
                </a:defRPr>
              </a:lvl9pPr>
            </a:lstStyle>
            <a:p>
              <a:r>
                <a:rPr lang="de-AT" dirty="0" err="1"/>
                <a:t>TAI_Arty</a:t>
              </a:r>
              <a:endParaRPr lang="de-AT" dirty="0"/>
            </a:p>
            <a:p>
              <a:r>
                <a:rPr lang="de-AT" dirty="0"/>
                <a:t>TAI_MTR</a:t>
              </a:r>
            </a:p>
            <a:p>
              <a:r>
                <a:rPr lang="de-AT" dirty="0"/>
                <a:t>TAI_CAS</a:t>
              </a:r>
            </a:p>
          </p:txBody>
        </p:sp>
        <p:sp>
          <p:nvSpPr>
            <p:cNvPr id="37" name="Ellipse 36"/>
            <p:cNvSpPr/>
            <p:nvPr/>
          </p:nvSpPr>
          <p:spPr>
            <a:xfrm>
              <a:off x="1385987" y="6128712"/>
              <a:ext cx="165240" cy="15869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8" name="Ellipse 37"/>
            <p:cNvSpPr/>
            <p:nvPr/>
          </p:nvSpPr>
          <p:spPr>
            <a:xfrm>
              <a:off x="1385987" y="5842488"/>
              <a:ext cx="165240" cy="15869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9" name="Ellipse 38"/>
            <p:cNvSpPr/>
            <p:nvPr/>
          </p:nvSpPr>
          <p:spPr>
            <a:xfrm>
              <a:off x="1385987" y="6399351"/>
              <a:ext cx="165240" cy="15869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788"/>
            </a:p>
          </p:txBody>
        </p:sp>
        <p:sp>
          <p:nvSpPr>
            <p:cNvPr id="40" name="Textplatzhalter 1"/>
            <p:cNvSpPr txBox="1">
              <a:spLocks/>
            </p:cNvSpPr>
            <p:nvPr/>
          </p:nvSpPr>
          <p:spPr>
            <a:xfrm>
              <a:off x="19274" y="1080451"/>
              <a:ext cx="1504336" cy="786929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txBody>
            <a:bodyPr/>
            <a:lstStyle>
              <a:defPPr>
                <a:defRPr lang="de-AT"/>
              </a:defPPr>
              <a:lvl1pPr marL="0" indent="0" algn="r"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>
                  <a:latin typeface="Franklin Gothic Demi" panose="020B0703020102020204" pitchFamily="34" charset="0"/>
                  <a:cs typeface="+mn-cs"/>
                </a:defRPr>
              </a:lvl1pPr>
              <a:lvl2pPr marL="6858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cs typeface="+mn-cs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cs typeface="+mn-cs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+mn-lt"/>
                  <a:cs typeface="+mn-cs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+mn-lt"/>
                  <a:cs typeface="+mn-cs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cs typeface="+mn-cs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cs typeface="+mn-cs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cs typeface="+mn-cs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de-AT" sz="1000" dirty="0"/>
                <a:t>TAI_ALPHA</a:t>
              </a:r>
              <a:r>
                <a:rPr lang="de-AT" sz="1000" dirty="0" smtClean="0"/>
                <a:t>:</a:t>
              </a:r>
            </a:p>
            <a:p>
              <a:pPr algn="l">
                <a:spcBef>
                  <a:spcPts val="0"/>
                </a:spcBef>
              </a:pPr>
              <a:r>
                <a:rPr lang="de-AT" sz="1000" dirty="0" smtClean="0"/>
                <a:t> IDF </a:t>
              </a:r>
              <a:r>
                <a:rPr lang="de-AT" sz="1000" dirty="0"/>
                <a:t>+ CAS</a:t>
              </a:r>
            </a:p>
          </p:txBody>
        </p:sp>
        <p:sp>
          <p:nvSpPr>
            <p:cNvPr id="41" name="Textplatzhalter 1"/>
            <p:cNvSpPr txBox="1">
              <a:spLocks/>
            </p:cNvSpPr>
            <p:nvPr/>
          </p:nvSpPr>
          <p:spPr>
            <a:xfrm>
              <a:off x="7618745" y="1867381"/>
              <a:ext cx="1525255" cy="73110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txBody>
            <a:bodyPr/>
            <a:lstStyle>
              <a:defPPr>
                <a:defRPr lang="de-AT"/>
              </a:defPPr>
              <a:lvl1pPr marL="0" indent="0" eaLnBrk="0" hangingPunct="0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000">
                  <a:latin typeface="Franklin Gothic Demi" panose="020B0703020102020204" pitchFamily="34" charset="0"/>
                  <a:cs typeface="+mn-cs"/>
                </a:defRPr>
              </a:lvl1pPr>
              <a:lvl2pPr marL="6858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cs typeface="+mn-cs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cs typeface="+mn-cs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+mn-lt"/>
                  <a:cs typeface="+mn-cs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+mn-lt"/>
                  <a:cs typeface="+mn-cs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cs typeface="+mn-cs"/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cs typeface="+mn-cs"/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cs typeface="+mn-cs"/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cs typeface="+mn-cs"/>
                </a:defRPr>
              </a:lvl9pPr>
            </a:lstStyle>
            <a:p>
              <a:r>
                <a:rPr lang="de-AT" dirty="0"/>
                <a:t>TAI_MIKE: </a:t>
              </a:r>
            </a:p>
            <a:p>
              <a:r>
                <a:rPr lang="de-AT" dirty="0"/>
                <a:t>IF+ CAS</a:t>
              </a:r>
            </a:p>
          </p:txBody>
        </p:sp>
        <p:sp>
          <p:nvSpPr>
            <p:cNvPr id="42" name="Gleichschenkliges Dreieck 41"/>
            <p:cNvSpPr/>
            <p:nvPr/>
          </p:nvSpPr>
          <p:spPr>
            <a:xfrm rot="7067889">
              <a:off x="3799675" y="1504067"/>
              <a:ext cx="411709" cy="411956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900" dirty="0">
                  <a:solidFill>
                    <a:schemeClr val="bg1"/>
                  </a:solidFill>
                </a:rPr>
                <a:t>FO</a:t>
              </a: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5454092" y="5653499"/>
              <a:ext cx="3645446" cy="11010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AT" sz="1000" dirty="0" smtClean="0"/>
                <a:t>1 PAA/</a:t>
              </a:r>
              <a:r>
                <a:rPr lang="de-AT" sz="1000" dirty="0" err="1" smtClean="0"/>
                <a:t>Arty</a:t>
              </a:r>
              <a:r>
                <a:rPr lang="de-AT" sz="1000" dirty="0" smtClean="0"/>
                <a:t> (outside) </a:t>
              </a:r>
              <a:r>
                <a:rPr lang="de-AT" sz="1000" dirty="0" smtClean="0">
                  <a:sym typeface="Wingdings" panose="05000000000000000000" pitchFamily="2" charset="2"/>
                </a:rPr>
                <a:t> TAI MIKE</a:t>
              </a:r>
              <a:endParaRPr lang="de-AT" sz="1000" dirty="0" smtClean="0"/>
            </a:p>
            <a:p>
              <a:r>
                <a:rPr lang="de-AT" sz="1000" dirty="0" smtClean="0"/>
                <a:t>2 PAA/MTR </a:t>
              </a:r>
              <a:r>
                <a:rPr lang="de-AT" sz="1000" dirty="0" smtClean="0">
                  <a:sym typeface="Wingdings" panose="05000000000000000000" pitchFamily="2" charset="2"/>
                </a:rPr>
                <a:t> TAI ALPHA + MIKE</a:t>
              </a:r>
            </a:p>
            <a:p>
              <a:r>
                <a:rPr lang="de-AT" sz="1000" dirty="0" smtClean="0">
                  <a:sym typeface="Wingdings" panose="05000000000000000000" pitchFamily="2" charset="2"/>
                </a:rPr>
                <a:t>2 Base-</a:t>
              </a:r>
              <a:r>
                <a:rPr lang="de-AT" sz="1000" dirty="0" err="1" smtClean="0">
                  <a:sym typeface="Wingdings" panose="05000000000000000000" pitchFamily="2" charset="2"/>
                </a:rPr>
                <a:t>positions</a:t>
              </a:r>
              <a:r>
                <a:rPr lang="de-AT" sz="1000" dirty="0" smtClean="0">
                  <a:sym typeface="Wingdings" panose="05000000000000000000" pitchFamily="2" charset="2"/>
                </a:rPr>
                <a:t> KIOWA  MIKE</a:t>
              </a:r>
              <a:endParaRPr lang="de-AT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9724845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AD-24 - FTX Area</a:t>
            </a:r>
            <a:endParaRPr lang="de-AT" dirty="0"/>
          </a:p>
        </p:txBody>
      </p:sp>
      <p:pic>
        <p:nvPicPr>
          <p:cNvPr id="4" name="Bildplatzhalter 4" descr="Window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" y="2042592"/>
            <a:ext cx="9156446" cy="482374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3880903" y="5019526"/>
            <a:ext cx="288032" cy="28803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Bildplatzhalter 4" descr="Browser in the Box 6.0.0 - 00131-bitbox-vbox-Firefox-78.6.1esr-LibreOffice-r5398-bmlv-v1.disk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4"/>
          <a:stretch/>
        </p:blipFill>
        <p:spPr bwMode="auto">
          <a:xfrm>
            <a:off x="31928" y="2152559"/>
            <a:ext cx="4732271" cy="242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6"/>
          <p:cNvCxnSpPr>
            <a:stCxn id="6" idx="2"/>
            <a:endCxn id="5" idx="2"/>
          </p:cNvCxnSpPr>
          <p:nvPr/>
        </p:nvCxnSpPr>
        <p:spPr>
          <a:xfrm>
            <a:off x="2398064" y="4581129"/>
            <a:ext cx="1482839" cy="58241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407368" y="1848153"/>
            <a:ext cx="1774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 smtClean="0"/>
              <a:t>MTA HOCHFILZEN</a:t>
            </a:r>
            <a:endParaRPr lang="de-AT" sz="1200" b="1" dirty="0"/>
          </a:p>
        </p:txBody>
      </p:sp>
      <p:pic>
        <p:nvPicPr>
          <p:cNvPr id="44" name="Inhaltsplatzhalt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87888" y="2169283"/>
            <a:ext cx="7752401" cy="4714337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2927876" y="4869160"/>
            <a:ext cx="1313295" cy="52063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45" name="Gerader Verbinder 44"/>
          <p:cNvCxnSpPr>
            <a:endCxn id="2" idx="4"/>
          </p:cNvCxnSpPr>
          <p:nvPr/>
        </p:nvCxnSpPr>
        <p:spPr>
          <a:xfrm flipH="1">
            <a:off x="3584524" y="5019526"/>
            <a:ext cx="2151436" cy="37027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121193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fire support operations at Combined Joint Operations Level </a:t>
            </a:r>
            <a:r>
              <a:rPr lang="en-US" dirty="0" smtClean="0"/>
              <a:t>allowing JFST to train </a:t>
            </a:r>
            <a:r>
              <a:rPr lang="en-US" dirty="0"/>
              <a:t>in a demanding high mountain </a:t>
            </a:r>
            <a:r>
              <a:rPr lang="en-US" dirty="0" smtClean="0"/>
              <a:t>environment as Primary Training Audience</a:t>
            </a:r>
          </a:p>
          <a:p>
            <a:pPr lvl="1"/>
            <a:r>
              <a:rPr lang="en-US" dirty="0" smtClean="0"/>
              <a:t>Life firing Joint Fire during a LFX – 2 JFST per day</a:t>
            </a:r>
          </a:p>
          <a:p>
            <a:pPr lvl="1"/>
            <a:r>
              <a:rPr lang="en-US" dirty="0" smtClean="0"/>
              <a:t>Conduct Dry Runs and CFF during a FTX day and night</a:t>
            </a:r>
          </a:p>
          <a:p>
            <a:endParaRPr lang="de-AT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Exercise</a:t>
            </a:r>
            <a:r>
              <a:rPr lang="de-AT" dirty="0" smtClean="0"/>
              <a:t> </a:t>
            </a:r>
            <a:r>
              <a:rPr lang="de-AT" dirty="0" err="1" smtClean="0"/>
              <a:t>Aim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67602041"/>
      </p:ext>
    </p:extLst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master_mti_pc_template">
  <a:themeElements>
    <a:clrScheme name="Edelweiss Raid 2015 6 JgBri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ranklin alle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elweiss Raid 2015 6 JgBr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elweiss Raid 2015 6 JgBri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elweiss Raid 2015 6 JgBri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elweiss Raid 2015 6 JgBri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elweiss Raid 2015 6 JgBri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elweiss Raid 2015 6 JgBri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elweiss Raid 2015 6 JgBri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elweiss Raid 2015 6 JgBri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elweiss Raid 2015 6 JgBri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elweiss Raid 2015 6 JgBri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elweiss Raid 2015 6 JgBri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elweiss Raid 2015 6 JgBri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master_mti_ewr_cap_template</Template>
  <TotalTime>0</TotalTime>
  <Words>445</Words>
  <Application>Microsoft Office PowerPoint</Application>
  <PresentationFormat>Breitbild</PresentationFormat>
  <Paragraphs>94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Calibri</vt:lpstr>
      <vt:lpstr>Franklin Gothic Book</vt:lpstr>
      <vt:lpstr>Franklin Gothic Demi</vt:lpstr>
      <vt:lpstr>Times New Roman</vt:lpstr>
      <vt:lpstr>Wingdings</vt:lpstr>
      <vt:lpstr>master_mti_pc_template</vt:lpstr>
      <vt:lpstr>8th PCM &amp;  2022 Annual Conference  18 – 21 October 2021 PAMPLONA, SPAIN</vt:lpstr>
      <vt:lpstr>Update 2022 Annual Conference ESP 19 Oct 22</vt:lpstr>
      <vt:lpstr>Agenda</vt:lpstr>
      <vt:lpstr>AD-24  - General Information</vt:lpstr>
      <vt:lpstr>AD-24 - participants</vt:lpstr>
      <vt:lpstr>AD-24 - LFX Areas Air to Ground </vt:lpstr>
      <vt:lpstr>AD-24 - LFX Area IDF</vt:lpstr>
      <vt:lpstr>AD-24 - FTX Area</vt:lpstr>
      <vt:lpstr>Exercise Aim</vt:lpstr>
      <vt:lpstr>AD-24 – Training Objectives</vt:lpstr>
      <vt:lpstr>AD-24 - scenario</vt:lpstr>
      <vt:lpstr>AD-24 - scenario</vt:lpstr>
      <vt:lpstr>AD-24 - Timeline</vt:lpstr>
      <vt:lpstr>PowerPoint-Präsentation</vt:lpstr>
    </vt:vector>
  </TitlesOfParts>
  <Company>BMLVS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</dc:title>
  <dc:creator>xxaw</dc:creator>
  <cp:lastModifiedBy>xg6i</cp:lastModifiedBy>
  <cp:revision>102</cp:revision>
  <cp:lastPrinted>2021-10-05T22:41:17Z</cp:lastPrinted>
  <dcterms:created xsi:type="dcterms:W3CDTF">2017-07-10T11:46:22Z</dcterms:created>
  <dcterms:modified xsi:type="dcterms:W3CDTF">2022-11-03T12:08:36Z</dcterms:modified>
</cp:coreProperties>
</file>