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1" r:id="rId2"/>
    <p:sldMasterId id="2147483701" r:id="rId3"/>
    <p:sldMasterId id="2147483729" r:id="rId4"/>
    <p:sldMasterId id="2147483737" r:id="rId5"/>
  </p:sldMasterIdLst>
  <p:notesMasterIdLst>
    <p:notesMasterId r:id="rId10"/>
  </p:notesMasterIdLst>
  <p:handoutMasterIdLst>
    <p:handoutMasterId r:id="rId11"/>
  </p:handoutMasterIdLst>
  <p:sldIdLst>
    <p:sldId id="700" r:id="rId6"/>
    <p:sldId id="738" r:id="rId7"/>
    <p:sldId id="746" r:id="rId8"/>
    <p:sldId id="713" r:id="rId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066" userDrawn="1">
          <p15:clr>
            <a:srgbClr val="A4A3A4"/>
          </p15:clr>
        </p15:guide>
        <p15:guide id="5" pos="3787" userDrawn="1">
          <p15:clr>
            <a:srgbClr val="A4A3A4"/>
          </p15:clr>
        </p15:guide>
        <p15:guide id="6" pos="46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enk, Niels" initials="DN" lastIdx="1" clrIdx="0">
    <p:extLst>
      <p:ext uri="{19B8F6BF-5375-455C-9EA6-DF929625EA0E}">
        <p15:presenceInfo xmlns:p15="http://schemas.microsoft.com/office/powerpoint/2012/main" userId="Delenk, Nie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9A549C"/>
    <a:srgbClr val="0066FF"/>
    <a:srgbClr val="92D050"/>
    <a:srgbClr val="808080"/>
    <a:srgbClr val="C0C0C0"/>
    <a:srgbClr val="FFCC99"/>
    <a:srgbClr val="8B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65691" autoAdjust="0"/>
  </p:normalViewPr>
  <p:slideViewPr>
    <p:cSldViewPr>
      <p:cViewPr varScale="1">
        <p:scale>
          <a:sx n="53" d="100"/>
          <a:sy n="53" d="100"/>
        </p:scale>
        <p:origin x="990" y="60"/>
      </p:cViewPr>
      <p:guideLst>
        <p:guide orient="horz" pos="1933"/>
        <p:guide pos="2880"/>
        <p:guide pos="1066"/>
        <p:guide pos="3787"/>
        <p:guide pos="4694"/>
      </p:guideLst>
    </p:cSldViewPr>
  </p:slideViewPr>
  <p:outlineViewPr>
    <p:cViewPr>
      <p:scale>
        <a:sx n="33" d="100"/>
        <a:sy n="33" d="100"/>
      </p:scale>
      <p:origin x="0" y="19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70" d="100"/>
          <a:sy n="70" d="100"/>
        </p:scale>
        <p:origin x="-2986" y="32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/>
          <a:lstStyle>
            <a:lvl1pPr algn="r">
              <a:defRPr sz="1200"/>
            </a:lvl1pPr>
          </a:lstStyle>
          <a:p>
            <a:fld id="{7829FF97-0557-4E61-8AB2-F3F367AF16B7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 anchor="b"/>
          <a:lstStyle>
            <a:lvl1pPr algn="r">
              <a:defRPr sz="1200"/>
            </a:lvl1pPr>
          </a:lstStyle>
          <a:p>
            <a:fld id="{EF78FD7C-B069-4FE5-A10F-0E2AA9FA8F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648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/>
          <a:lstStyle>
            <a:lvl1pPr algn="r">
              <a:defRPr sz="1200"/>
            </a:lvl1pPr>
          </a:lstStyle>
          <a:p>
            <a:fld id="{EF236D2D-495F-4FBD-AF27-BEEB1B72BCD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3" tIns="45893" rIns="91783" bIns="4589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783" tIns="45893" rIns="91783" bIns="4589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783" tIns="45893" rIns="91783" bIns="45893" rtlCol="0" anchor="b"/>
          <a:lstStyle>
            <a:lvl1pPr algn="r">
              <a:defRPr sz="1200"/>
            </a:lvl1pPr>
          </a:lstStyle>
          <a:p>
            <a:fld id="{66265EB3-1C54-45C0-B973-80034E2F82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31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65EB3-1C54-45C0-B973-80034E2F82D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04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www.streitkraeftebasis.de/resource/resource/MzEzNTM4MmUzMzMyMmUzMTM1MzMyZTM2MzEzMDMwMzAzMDMwMzAzMDY3NzIzNjYzNjQ3NjY2NmEyMDIwMjAyMDIw/image_popup.jpg" TargetMode="Externa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streitkraeftebasis.de/resource/resource/MzEzNTM4MmUzMzMyMmUzMTM1MzMyZTM2MzEzMDMwMzAzMDMwMzAzMDY3NzIzNjYzNjQ3NjY2NmEyMDIwMjAyMDIw/image_popup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treitkraeftebasis.de/resource/resource/MzEzNTM4MmUzMzMyMmUzMTM1MzMyZTM2MzEzMDMwMzAzMDMwMzAzMDY3NzIzNjYzNjQ3NjY2NmEyMDIwMjAyMDIw/image_popup.jp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0"/>
          <a:stretch/>
        </p:blipFill>
        <p:spPr>
          <a:xfrm>
            <a:off x="3691" y="1053486"/>
            <a:ext cx="9140309" cy="580526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208823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61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5013176"/>
            <a:ext cx="2016224" cy="1439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1" name="Picture 2" descr="http://www.streitkraeftebasis.de/resource/resource/MzEzNTM4MmUzMzMyMmUzMTM1MzMyZTM2MzEzMDMwMzAzMDMwMzAzMDY3NzIzNjYzNjQ3NjY2NmEyMDIwMjAyMDIw/image_popup.jp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63" y="5013176"/>
            <a:ext cx="2134541" cy="143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oldaten stürmen ein Haus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32" y="5013176"/>
            <a:ext cx="20675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white blizard EX 02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5014046"/>
            <a:ext cx="2036476" cy="143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63781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06996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95844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97264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08946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9712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03089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66961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76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491288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514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10"/>
          <p:cNvSpPr txBox="1">
            <a:spLocks/>
          </p:cNvSpPr>
          <p:nvPr userDrawn="1"/>
        </p:nvSpPr>
        <p:spPr>
          <a:xfrm>
            <a:off x="2915816" y="648712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– NUR FÜR DEN DIENSTGEBRAUCH</a:t>
            </a:r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2332" cy="61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3599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01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7" y="260648"/>
            <a:ext cx="8659386" cy="91745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188640"/>
            <a:ext cx="7704856" cy="63408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7180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517" y="1052736"/>
            <a:ext cx="8712968" cy="5544616"/>
          </a:xfrm>
          <a:prstGeom prst="rect">
            <a:avLst/>
          </a:prstGeom>
        </p:spPr>
        <p:txBody>
          <a:bodyPr/>
          <a:lstStyle>
            <a:lvl1pPr marL="179388" indent="-179388">
              <a:spcBef>
                <a:spcPts val="0"/>
              </a:spcBef>
              <a:defRPr sz="2000">
                <a:latin typeface="+mn-lt"/>
              </a:defRPr>
            </a:lvl1pPr>
            <a:lvl2pPr marL="540000" indent="-180000">
              <a:spcBef>
                <a:spcPts val="0"/>
              </a:spcBef>
              <a:defRPr sz="1800">
                <a:latin typeface="+mn-lt"/>
              </a:defRPr>
            </a:lvl2pPr>
            <a:lvl3pPr marL="900000" indent="-180000">
              <a:spcBef>
                <a:spcPts val="0"/>
              </a:spcBef>
              <a:defRPr sz="1600">
                <a:latin typeface="+mn-lt"/>
              </a:defRPr>
            </a:lvl3pPr>
            <a:lvl4pPr marL="1260000" indent="-180000">
              <a:spcBef>
                <a:spcPts val="0"/>
              </a:spcBef>
              <a:defRPr sz="1600">
                <a:latin typeface="+mn-lt"/>
              </a:defRPr>
            </a:lvl4pPr>
            <a:lvl5pPr marL="1620000" indent="-180000">
              <a:spcBef>
                <a:spcPts val="0"/>
              </a:spcBef>
              <a:defRPr sz="16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9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297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4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" y="1053486"/>
            <a:ext cx="9140309" cy="580526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208823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61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5013176"/>
            <a:ext cx="2160000" cy="1439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26" name="Picture 2" descr="D:\Auswahl Bilder Besonderes Fähigkeitsprofil GebJgBrig 23 für Präsentation\Moritz_Auge_9339.jpg"/>
          <p:cNvPicPr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043824"/>
            <a:ext cx="2139346" cy="14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treitkraeftebasis.de/resource/resource/MzEzNTM4MmUzMzMyMmUzMTM1MzMyZTM2MzEzMDMwMzAzMDMwMzAzMDY3NzIzNjYzNjQ3NjY2NmEyMDIwMjAyMDIw/image_popup.jp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459" y="5013176"/>
            <a:ext cx="2134541" cy="143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oldaten stürmen ein Haus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898" y="4997956"/>
            <a:ext cx="20675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410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10"/>
          <p:cNvSpPr txBox="1">
            <a:spLocks/>
          </p:cNvSpPr>
          <p:nvPr userDrawn="1"/>
        </p:nvSpPr>
        <p:spPr>
          <a:xfrm>
            <a:off x="2915816" y="648712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– NUR FÜR DEN DIENSTGEBRAUCH</a:t>
            </a:r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2332" cy="61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06285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491288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15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0"/>
          <p:cNvSpPr txBox="1">
            <a:spLocks/>
          </p:cNvSpPr>
          <p:nvPr userDrawn="1"/>
        </p:nvSpPr>
        <p:spPr>
          <a:xfrm>
            <a:off x="2916238" y="6486525"/>
            <a:ext cx="338455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200">
                <a:solidFill>
                  <a:srgbClr val="000000"/>
                </a:solidFill>
                <a:cs typeface="Arial" pitchFamily="34" charset="0"/>
              </a:rPr>
              <a:t>VS – NUR FÜR DEN DIENSTGEBRAUCH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654685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720000" y="108000"/>
            <a:ext cx="8422332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937549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uptlayout 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176464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1268412"/>
            <a:ext cx="8424936" cy="720427"/>
          </a:xfrm>
        </p:spPr>
        <p:txBody>
          <a:bodyPr/>
          <a:lstStyle>
            <a:lvl1pPr marL="0" indent="0">
              <a:spcBef>
                <a:spcPts val="10"/>
              </a:spcBef>
              <a:buNone/>
              <a:defRPr sz="2000">
                <a:sym typeface="Wingdings" panose="05000000000000000000" pitchFamily="2" charset="2"/>
              </a:defRPr>
            </a:lvl1pPr>
          </a:lstStyle>
          <a:p>
            <a:pPr lvl="0"/>
            <a:r>
              <a:rPr lang="de-DE" dirty="0"/>
              <a:t>Kernbotschaft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188640"/>
            <a:ext cx="7704856" cy="63408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4586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" y="1053486"/>
            <a:ext cx="9140309" cy="580526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208823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61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5013176"/>
            <a:ext cx="2160000" cy="1439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26" name="Picture 2" descr="D:\Auswahl Bilder Besonderes Fähigkeitsprofil GebJgBrig 23 für Präsentation\Moritz_Auge_9339.jpg"/>
          <p:cNvPicPr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043824"/>
            <a:ext cx="2139346" cy="14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treitkraeftebasis.de/resource/resource/MzEzNTM4MmUzMzMyMmUzMTM1MzMyZTM2MzEzMDMwMzAzMDMwMzAzMDY3NzIzNjYzNjQ3NjY2NmEyMDIwMjAyMDIw/image_popup.jp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459" y="5013176"/>
            <a:ext cx="2134541" cy="143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oldaten stürmen ein Haus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898" y="4997956"/>
            <a:ext cx="20675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8921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99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642579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509711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758437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282155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845080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938073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425085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23299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55756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10"/>
          <p:cNvSpPr txBox="1">
            <a:spLocks/>
          </p:cNvSpPr>
          <p:nvPr userDrawn="1"/>
        </p:nvSpPr>
        <p:spPr>
          <a:xfrm>
            <a:off x="2915816" y="648712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– NUR FÜR DEN DIENSTGEBRAUCH</a:t>
            </a:r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2332" cy="61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8714782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006635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491288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73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03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7" y="260648"/>
            <a:ext cx="8659386" cy="91745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188640"/>
            <a:ext cx="7704856" cy="63408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761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5517" y="1052736"/>
            <a:ext cx="8712968" cy="5544616"/>
          </a:xfrm>
          <a:prstGeom prst="rect">
            <a:avLst/>
          </a:prstGeom>
        </p:spPr>
        <p:txBody>
          <a:bodyPr/>
          <a:lstStyle>
            <a:lvl1pPr marL="179388" indent="-179388">
              <a:spcBef>
                <a:spcPts val="0"/>
              </a:spcBef>
              <a:defRPr sz="2000">
                <a:latin typeface="+mn-lt"/>
              </a:defRPr>
            </a:lvl1pPr>
            <a:lvl2pPr marL="540000" indent="-180000">
              <a:spcBef>
                <a:spcPts val="0"/>
              </a:spcBef>
              <a:defRPr sz="1800">
                <a:latin typeface="+mn-lt"/>
              </a:defRPr>
            </a:lvl2pPr>
            <a:lvl3pPr marL="900000" indent="-180000">
              <a:spcBef>
                <a:spcPts val="0"/>
              </a:spcBef>
              <a:defRPr sz="1600">
                <a:latin typeface="+mn-lt"/>
              </a:defRPr>
            </a:lvl3pPr>
            <a:lvl4pPr marL="1260000" indent="-180000">
              <a:spcBef>
                <a:spcPts val="0"/>
              </a:spcBef>
              <a:defRPr sz="1600">
                <a:latin typeface="+mn-lt"/>
              </a:defRPr>
            </a:lvl4pPr>
            <a:lvl5pPr marL="1620000" indent="-180000">
              <a:spcBef>
                <a:spcPts val="0"/>
              </a:spcBef>
              <a:defRPr sz="16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0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580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90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3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61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0"/>
          <a:stretch/>
        </p:blipFill>
        <p:spPr>
          <a:xfrm>
            <a:off x="3691" y="1053486"/>
            <a:ext cx="9140309" cy="580526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96944" cy="208823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612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152" y="5025876"/>
            <a:ext cx="216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5013176"/>
            <a:ext cx="2160000" cy="1439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26" name="Picture 2" descr="D:\Auswahl Bilder Besonderes Fähigkeitsprofil GebJgBrig 23 für Präsentation\Moritz_Auge_9339.jpg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043824"/>
            <a:ext cx="2139346" cy="144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uswahl Bilder Besonderes Fähigkeitsprofil GebJgBrig 23 für Präsentation\101 (17).JPG"/>
          <p:cNvPicPr>
            <a:picLocks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2800" y="5027961"/>
            <a:ext cx="2160000" cy="14400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4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491288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8177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10"/>
          <p:cNvSpPr txBox="1">
            <a:spLocks/>
          </p:cNvSpPr>
          <p:nvPr userDrawn="1"/>
        </p:nvSpPr>
        <p:spPr>
          <a:xfrm>
            <a:off x="2915816" y="648712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– NUR FÜR DEN DIENSTGEBRAUCH</a:t>
            </a:r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2332" cy="61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8822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278202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ußzeilenplatzhalter 10"/>
          <p:cNvSpPr txBox="1">
            <a:spLocks/>
          </p:cNvSpPr>
          <p:nvPr userDrawn="1"/>
        </p:nvSpPr>
        <p:spPr>
          <a:xfrm>
            <a:off x="2915816" y="6487120"/>
            <a:ext cx="338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– NUR FÜR DEN DIENSTGEBRAUCH</a:t>
            </a:r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0" y="108000"/>
            <a:ext cx="9142332" cy="61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737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e folie mit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491288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16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0"/>
          <p:cNvSpPr txBox="1">
            <a:spLocks/>
          </p:cNvSpPr>
          <p:nvPr userDrawn="1"/>
        </p:nvSpPr>
        <p:spPr>
          <a:xfrm>
            <a:off x="2916238" y="6486525"/>
            <a:ext cx="338455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200">
                <a:solidFill>
                  <a:srgbClr val="000000"/>
                </a:solidFill>
                <a:cs typeface="Arial" pitchFamily="34" charset="0"/>
              </a:rPr>
              <a:t>VS – NUR FÜR DEN DIENSTGEBRAUCH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654685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720000" y="108000"/>
            <a:ext cx="8422332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8914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532D9D1-B529-E343-BBE9-62E4D07F6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-1"/>
          <a:stretch/>
        </p:blipFill>
        <p:spPr>
          <a:xfrm>
            <a:off x="1" y="2257"/>
            <a:ext cx="9168003" cy="685574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7272280-9D3B-3C40-A63F-BD2C57CBC1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000" y="5451295"/>
            <a:ext cx="1440000" cy="1057699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E55519-0BEB-8E47-9C6C-92064AE8F6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2000" y="2256"/>
            <a:ext cx="1440000" cy="324000"/>
          </a:xfrm>
          <a:solidFill>
            <a:schemeClr val="tx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9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Heer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745700-1594-F24C-A986-31AAD1DB0C33}"/>
              </a:ext>
            </a:extLst>
          </p:cNvPr>
          <p:cNvSpPr/>
          <p:nvPr userDrawn="1"/>
        </p:nvSpPr>
        <p:spPr>
          <a:xfrm>
            <a:off x="287338" y="1431925"/>
            <a:ext cx="8569325" cy="24750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 Regular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607508" y="1714427"/>
            <a:ext cx="7931930" cy="2007629"/>
            <a:chOff x="607508" y="1714427"/>
            <a:chExt cx="7931930" cy="2007629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DEF9823A-9AC3-FB44-A9E5-C79382D430B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07508" y="2909235"/>
              <a:ext cx="7931930" cy="812821"/>
            </a:xfrm>
            <a:prstGeom prst="rect">
              <a:avLst/>
            </a:prstGeom>
          </p:spPr>
          <p:txBody>
            <a:bodyPr lIns="0" tIns="0" rIns="0" bIns="62400">
              <a:noAutofit/>
            </a:bodyPr>
            <a:lstStyle>
              <a:lvl1pPr marL="0" indent="0" algn="l" defTabSz="685800" rtl="0" eaLnBrk="1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1300"/>
                </a:spcAft>
                <a:buClr>
                  <a:schemeClr val="tx2"/>
                </a:buClr>
                <a:buFont typeface="Wingdings" pitchFamily="2" charset="2"/>
                <a:buNone/>
                <a:defRPr sz="1800" kern="1200" baseline="0">
                  <a:solidFill>
                    <a:schemeClr val="accent3"/>
                  </a:solidFill>
                  <a:latin typeface="+mj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15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sp>
          <p:nvSpPr>
            <p:cNvPr id="8" name="Titel 14">
              <a:extLst>
                <a:ext uri="{FF2B5EF4-FFF2-40B4-BE49-F238E27FC236}">
                  <a16:creationId xmlns:a16="http://schemas.microsoft.com/office/drawing/2014/main" id="{8A35A1D2-E14F-4542-8BF6-9A1BAAE5CF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50949" y="1714427"/>
              <a:ext cx="7088489" cy="1126760"/>
            </a:xfrm>
            <a:prstGeom prst="rect">
              <a:avLst/>
            </a:prstGeom>
          </p:spPr>
          <p:txBody>
            <a:bodyPr lIns="0" tIns="0" rIns="0" bIns="0" anchor="t" anchorCtr="0">
              <a:noAutofit/>
            </a:bodyPr>
            <a:lstStyle>
              <a:lvl1pPr marL="0" marR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de-DE" sz="3300" b="1" kern="1200" cap="all" baseline="0" smtClean="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endParaRPr lang="de-DE" sz="3600" dirty="0">
                <a:latin typeface="Arial Narrow Bold" panose="020B0606020202030204" pitchFamily="34" charset="0"/>
              </a:endParaRP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DEF9823A-9AC3-FB44-A9E5-C79382D430B6}"/>
              </a:ext>
            </a:extLst>
          </p:cNvPr>
          <p:cNvSpPr txBox="1">
            <a:spLocks/>
          </p:cNvSpPr>
          <p:nvPr userDrawn="1"/>
        </p:nvSpPr>
        <p:spPr>
          <a:xfrm>
            <a:off x="759908" y="3061635"/>
            <a:ext cx="7931930" cy="812821"/>
          </a:xfrm>
          <a:prstGeom prst="rect">
            <a:avLst/>
          </a:prstGeom>
        </p:spPr>
        <p:txBody>
          <a:bodyPr lIns="0" tIns="0" rIns="0" bIns="62400">
            <a:noAutofit/>
          </a:bodyPr>
          <a:lstStyle>
            <a:lvl1pPr marL="0" indent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300"/>
              </a:spcAft>
              <a:buClr>
                <a:schemeClr val="tx2"/>
              </a:buClr>
              <a:buFont typeface="Wingdings" pitchFamily="2" charset="2"/>
              <a:buNone/>
              <a:defRPr sz="1800" kern="120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5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el 14">
            <a:extLst>
              <a:ext uri="{FF2B5EF4-FFF2-40B4-BE49-F238E27FC236}">
                <a16:creationId xmlns:a16="http://schemas.microsoft.com/office/drawing/2014/main" id="{8A35A1D2-E14F-4542-8BF6-9A1BAAE5CF84}"/>
              </a:ext>
            </a:extLst>
          </p:cNvPr>
          <p:cNvSpPr txBox="1">
            <a:spLocks/>
          </p:cNvSpPr>
          <p:nvPr userDrawn="1"/>
        </p:nvSpPr>
        <p:spPr>
          <a:xfrm>
            <a:off x="1603349" y="1866827"/>
            <a:ext cx="7088489" cy="11267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300" b="1" kern="1200" cap="all" baseline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e-DE" sz="3600" dirty="0">
              <a:latin typeface="Arial Narrow Bold" panose="020B0606020202030204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40000" y="1728000"/>
            <a:ext cx="7092000" cy="1116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3600" b="1"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3600" dirty="0">
                <a:latin typeface="Arial Narrow" panose="020B0604020202020204" pitchFamily="34" charset="0"/>
              </a:rPr>
              <a:t>Titelchart – PLATZ FÜR den Titel der Präsentation</a:t>
            </a:r>
            <a:endParaRPr lang="de-DE" sz="3600" dirty="0">
              <a:latin typeface="Arial Narrow Bold" panose="020B0606020202030204" pitchFamily="34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2916000"/>
            <a:ext cx="7920000" cy="828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15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" b="99820" l="670" r="99554">
                        <a14:foregroundMark x1="49777" y1="5946" x2="51786" y2="6486"/>
                        <a14:foregroundMark x1="49330" y1="22342" x2="61161" y2="65225"/>
                        <a14:foregroundMark x1="34152" y1="26486" x2="75000" y2="38018"/>
                        <a14:foregroundMark x1="23884" y1="41622" x2="48438" y2="74054"/>
                        <a14:foregroundMark x1="28571" y1="28108" x2="82143" y2="60541"/>
                        <a14:foregroundMark x1="37723" y1="40000" x2="37723" y2="40000"/>
                        <a14:foregroundMark x1="55804" y1="63604" x2="55804" y2="63604"/>
                        <a14:foregroundMark x1="70313" y1="57838" x2="70313" y2="57838"/>
                        <a14:foregroundMark x1="28795" y1="34054" x2="28795" y2="34054"/>
                        <a14:foregroundMark x1="23884" y1="28649" x2="27902" y2="40360"/>
                        <a14:foregroundMark x1="67411" y1="50631" x2="67188" y2="7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" y="1835094"/>
            <a:ext cx="729394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8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–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7ED6ED-ED67-DE4B-B9B0-DD815EE81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3150"/>
          <a:stretch/>
        </p:blipFill>
        <p:spPr>
          <a:xfrm>
            <a:off x="1" y="2257"/>
            <a:ext cx="9168003" cy="663974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8F6FC0B-D086-E845-9950-28C273096219}"/>
              </a:ext>
            </a:extLst>
          </p:cNvPr>
          <p:cNvSpPr/>
          <p:nvPr userDrawn="1"/>
        </p:nvSpPr>
        <p:spPr>
          <a:xfrm>
            <a:off x="287338" y="4614136"/>
            <a:ext cx="8032946" cy="140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/>
              <a:t>VS - NUR FÜR DEN DIENSTGEBRAUCH</a:t>
            </a: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4752000"/>
            <a:ext cx="7740000" cy="79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6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b="1" cap="all" baseline="0" dirty="0"/>
              <a:t>Zwischenchart – platz für einen </a:t>
            </a:r>
            <a:r>
              <a:rPr lang="de-DE" b="1" cap="all" baseline="0" dirty="0" err="1"/>
              <a:t>Thementrenner</a:t>
            </a:r>
            <a:r>
              <a:rPr lang="de-DE" b="1" cap="all" baseline="0" dirty="0"/>
              <a:t>, einen Kernsatz oder ein starkes Statement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5652000"/>
            <a:ext cx="7739062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cap="none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Untertitel – falls benötigt. Weniger ist mehr.</a:t>
            </a:r>
          </a:p>
        </p:txBody>
      </p:sp>
    </p:spTree>
    <p:extLst>
      <p:ext uri="{BB962C8B-B14F-4D97-AF65-F5344CB8AC3E}">
        <p14:creationId xmlns:p14="http://schemas.microsoft.com/office/powerpoint/2010/main" val="2858920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–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7ED6ED-ED67-DE4B-B9B0-DD815EE81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3150"/>
          <a:stretch/>
        </p:blipFill>
        <p:spPr>
          <a:xfrm>
            <a:off x="1" y="2257"/>
            <a:ext cx="9168003" cy="66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0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chart mit Bild u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–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8C9FC737-BF8C-6A45-8F9E-908DEBE52E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9144000" cy="6638923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350"/>
            </a:lvl1pPr>
          </a:lstStyle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8F6FC0B-D086-E845-9950-28C273096219}"/>
              </a:ext>
            </a:extLst>
          </p:cNvPr>
          <p:cNvSpPr/>
          <p:nvPr userDrawn="1"/>
        </p:nvSpPr>
        <p:spPr>
          <a:xfrm>
            <a:off x="287338" y="4614136"/>
            <a:ext cx="8032946" cy="140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/>
              <a:t>VS - NUR FÜR DEN DIENSTGEBRAUCH</a:t>
            </a: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4752000"/>
            <a:ext cx="7740000" cy="79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600" b="1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b="1" cap="all" baseline="0" dirty="0"/>
              <a:t>Zwischenchart – platz für einen </a:t>
            </a:r>
            <a:r>
              <a:rPr lang="de-DE" b="1" cap="all" baseline="0" dirty="0" err="1"/>
              <a:t>Thementrenner</a:t>
            </a:r>
            <a:r>
              <a:rPr lang="de-DE" b="1" cap="all" baseline="0" dirty="0"/>
              <a:t>, einen Kernsatz oder ein starkes Statement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5652000"/>
            <a:ext cx="7739062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cap="none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Untertitel – falls benötigt. Weniger ist mehr.</a:t>
            </a:r>
          </a:p>
        </p:txBody>
      </p:sp>
    </p:spTree>
    <p:extLst>
      <p:ext uri="{BB962C8B-B14F-4D97-AF65-F5344CB8AC3E}">
        <p14:creationId xmlns:p14="http://schemas.microsoft.com/office/powerpoint/2010/main" val="269271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ulen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3344" y="2133600"/>
            <a:ext cx="3600000" cy="4248150"/>
          </a:xfrm>
        </p:spPr>
        <p:txBody>
          <a:bodyPr>
            <a:noAutofit/>
          </a:bodyPr>
          <a:lstStyle>
            <a:lvl1pPr marL="143996" indent="-143996">
              <a:lnSpc>
                <a:spcPct val="90000"/>
              </a:lnSpc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- NUR FÜR DEN DIENSTGEBRAUCH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7" y="1431925"/>
            <a:ext cx="8546007" cy="7016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340" y="0"/>
            <a:ext cx="8569325" cy="8255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18 Punkt </a:t>
            </a:r>
            <a:r>
              <a:rPr lang="de-DE" dirty="0" err="1"/>
              <a:t>Grösse</a:t>
            </a:r>
            <a:r>
              <a:rPr lang="de-DE" dirty="0"/>
              <a:t> oder eine 1-zeilge Überschrift in 28 Punkt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500588F-41F5-FB4F-83EE-473FF8FEBC1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87342" y="2133600"/>
            <a:ext cx="4500000" cy="4248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0"/>
          <p:cNvSpPr txBox="1">
            <a:spLocks/>
          </p:cNvSpPr>
          <p:nvPr userDrawn="1"/>
        </p:nvSpPr>
        <p:spPr>
          <a:xfrm>
            <a:off x="2916238" y="6486525"/>
            <a:ext cx="338455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de-DE" altLang="de-DE" sz="1200">
                <a:solidFill>
                  <a:srgbClr val="000000"/>
                </a:solidFill>
                <a:cs typeface="Arial" pitchFamily="34" charset="0"/>
              </a:rPr>
              <a:t>VS – NUR FÜR DEN DIENSTGEBRAUCH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654685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itel 6"/>
          <p:cNvSpPr>
            <a:spLocks noGrp="1"/>
          </p:cNvSpPr>
          <p:nvPr>
            <p:ph type="title"/>
          </p:nvPr>
        </p:nvSpPr>
        <p:spPr>
          <a:xfrm>
            <a:off x="720000" y="108000"/>
            <a:ext cx="8422332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347560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3344" y="2133600"/>
            <a:ext cx="3600000" cy="4248150"/>
          </a:xfrm>
        </p:spPr>
        <p:txBody>
          <a:bodyPr>
            <a:noAutofit/>
          </a:bodyPr>
          <a:lstStyle>
            <a:lvl1pPr marL="143996" indent="-143996">
              <a:lnSpc>
                <a:spcPct val="90000"/>
              </a:lnSpc>
              <a:buFont typeface="Wingdings" pitchFamily="2" charset="2"/>
              <a:buChar char="§"/>
              <a:defRPr lang="de-DE" smtClean="0">
                <a:effectLst/>
              </a:defRPr>
            </a:lvl1pPr>
          </a:lstStyle>
          <a:p>
            <a:r>
              <a:rPr lang="de-DE" dirty="0" err="1">
                <a:effectLst/>
                <a:latin typeface="Arial" panose="020B0604020202020204" pitchFamily="34" charset="0"/>
              </a:rPr>
              <a:t>Soloriosa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dolecto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blam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ut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estecea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ribus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quidia</a:t>
            </a:r>
            <a:r>
              <a:rPr lang="de-DE" dirty="0">
                <a:effectLst/>
                <a:latin typeface="Arial" panose="020B0604020202020204" pitchFamily="34" charset="0"/>
              </a:rPr>
              <a:t> quas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recturero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volorum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volum</a:t>
            </a:r>
            <a:r>
              <a:rPr lang="de-DE" dirty="0">
                <a:effectLst/>
                <a:latin typeface="Arial" panose="020B0604020202020204" pitchFamily="34" charset="0"/>
              </a:rPr>
              <a:t>, cum si </a:t>
            </a:r>
            <a:r>
              <a:rPr lang="de-DE" dirty="0" err="1">
                <a:effectLst/>
                <a:latin typeface="Arial" panose="020B0604020202020204" pitchFamily="34" charset="0"/>
              </a:rPr>
              <a:t>cuptur</a:t>
            </a:r>
            <a:r>
              <a:rPr lang="de-DE" dirty="0"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eum</a:t>
            </a:r>
            <a:r>
              <a:rPr lang="de-DE" dirty="0">
                <a:effectLst/>
                <a:latin typeface="Arial" panose="020B0604020202020204" pitchFamily="34" charset="0"/>
              </a:rPr>
              <a:t> et </a:t>
            </a:r>
            <a:r>
              <a:rPr lang="de-DE" dirty="0" err="1">
                <a:effectLst/>
                <a:latin typeface="Arial" panose="020B0604020202020204" pitchFamily="34" charset="0"/>
              </a:rPr>
              <a:t>qui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que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pa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verum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facculpariat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eosandentiis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asped</a:t>
            </a:r>
            <a:r>
              <a:rPr lang="de-DE" dirty="0"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effectLst/>
                <a:latin typeface="Arial" panose="020B0604020202020204" pitchFamily="34" charset="0"/>
              </a:rPr>
              <a:t>moditas</a:t>
            </a:r>
            <a:r>
              <a:rPr lang="de-DE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VS - NUR FÜR DEN DIENSTGEBRAUCH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D6320-5680-ED48-A7F7-59F42C345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7" y="1431925"/>
            <a:ext cx="8546007" cy="7016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340" y="0"/>
            <a:ext cx="8569325" cy="8255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Überschrift – Platz für eine 2-zeilige </a:t>
            </a:r>
            <a:r>
              <a:rPr lang="de-DE" dirty="0" err="1"/>
              <a:t>überschrift</a:t>
            </a:r>
            <a:r>
              <a:rPr lang="de-DE" dirty="0"/>
              <a:t> in 18 Punkt </a:t>
            </a:r>
            <a:r>
              <a:rPr lang="de-DE" dirty="0" err="1"/>
              <a:t>Grösse</a:t>
            </a:r>
            <a:r>
              <a:rPr lang="de-DE" dirty="0"/>
              <a:t> oder eine 1-zeilge Überschrift in 28 Punkt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EE6E76FF-056A-C342-A8F3-1780088A2CF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87338" y="2133600"/>
            <a:ext cx="4500000" cy="4248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876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475FDC5-7DE3-394D-BB1B-8B2D0A3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02AB30B-0B1D-364E-AD46-BA9D8009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VS - NUR FÜR DEN DIENSTGEBRAUCH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A667F2-AF91-7B47-ABE5-ABEEAB5D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7ED6ED-ED67-DE4B-B9B0-DD815EE81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57" t="-1" r="2062" b="3150"/>
          <a:stretch/>
        </p:blipFill>
        <p:spPr>
          <a:xfrm>
            <a:off x="1" y="2257"/>
            <a:ext cx="9168003" cy="6639743"/>
          </a:xfrm>
          <a:prstGeom prst="rect">
            <a:avLst/>
          </a:prstGeom>
        </p:spPr>
      </p:pic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EAE55519-0BEB-8E47-9C6C-92064AE8F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9999" y="2257"/>
            <a:ext cx="1224000" cy="277200"/>
          </a:xfrm>
          <a:solidFill>
            <a:schemeClr val="tx2"/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FontTx/>
              <a:buNone/>
              <a:defRPr sz="75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3745700-1594-F24C-A986-31AAD1DB0C33}"/>
              </a:ext>
            </a:extLst>
          </p:cNvPr>
          <p:cNvSpPr/>
          <p:nvPr userDrawn="1"/>
        </p:nvSpPr>
        <p:spPr>
          <a:xfrm>
            <a:off x="288000" y="2187000"/>
            <a:ext cx="8568000" cy="248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2590882"/>
            <a:ext cx="7092000" cy="1116000"/>
          </a:xfrm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3400" b="1" cap="all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3600" dirty="0">
                <a:latin typeface="Arial Narrow" panose="020B0604020202020204" pitchFamily="34" charset="0"/>
              </a:rPr>
              <a:t>Gebirgsjägerbrigade 23</a:t>
            </a:r>
            <a:endParaRPr lang="de-DE" sz="3600" dirty="0">
              <a:latin typeface="Arial Narrow Bold" panose="020B0606020202030204" pitchFamily="34" charset="0"/>
            </a:endParaRP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2775" y="3778882"/>
            <a:ext cx="7920000" cy="82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150" b="1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kameradschaftlich • robust • einsatzbewährt • gebirgstauglich heimatverbunden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" b="99820" l="670" r="99554">
                        <a14:foregroundMark x1="49777" y1="5946" x2="51786" y2="6486"/>
                        <a14:foregroundMark x1="49330" y1="22342" x2="61161" y2="65225"/>
                        <a14:foregroundMark x1="34152" y1="26486" x2="75000" y2="38018"/>
                        <a14:foregroundMark x1="23884" y1="41622" x2="48438" y2="74054"/>
                        <a14:foregroundMark x1="28571" y1="28108" x2="82143" y2="60541"/>
                        <a14:foregroundMark x1="37723" y1="40000" x2="37723" y2="40000"/>
                        <a14:foregroundMark x1="55804" y1="63604" x2="55804" y2="63604"/>
                        <a14:foregroundMark x1="70313" y1="57838" x2="70313" y2="57838"/>
                        <a14:foregroundMark x1="28795" y1="34054" x2="28795" y2="34054"/>
                        <a14:foregroundMark x1="23884" y1="28649" x2="27902" y2="40360"/>
                        <a14:foregroundMark x1="67411" y1="50631" x2="67188" y2="73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2628000"/>
            <a:ext cx="729394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78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uptlayout Kern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176464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1268412"/>
            <a:ext cx="8424936" cy="720427"/>
          </a:xfrm>
        </p:spPr>
        <p:txBody>
          <a:bodyPr/>
          <a:lstStyle>
            <a:lvl1pPr marL="0" indent="0">
              <a:spcBef>
                <a:spcPts val="10"/>
              </a:spcBef>
              <a:buNone/>
              <a:defRPr sz="2000">
                <a:sym typeface="Wingdings" panose="05000000000000000000" pitchFamily="2" charset="2"/>
              </a:defRPr>
            </a:lvl1pPr>
          </a:lstStyle>
          <a:p>
            <a:pPr lvl="0"/>
            <a:r>
              <a:rPr lang="de-DE" dirty="0"/>
              <a:t>Kernbotschaft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115616" y="188640"/>
            <a:ext cx="7704856" cy="63408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99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7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6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7660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1.gif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gi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" y="774774"/>
            <a:ext cx="9144000" cy="1238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08000"/>
            <a:ext cx="9145353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45" y="6546552"/>
            <a:ext cx="9144000" cy="338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6516216" y="836712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Gebirgsjägerbrigade 23  „BAYERN“</a:t>
            </a:r>
          </a:p>
        </p:txBody>
      </p:sp>
      <p:pic>
        <p:nvPicPr>
          <p:cNvPr id="13" name="Picture 7" descr="edelweiß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496"/>
            <a:ext cx="469835" cy="6255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15"/>
          <p:cNvCxnSpPr/>
          <p:nvPr userDrawn="1"/>
        </p:nvCxnSpPr>
        <p:spPr>
          <a:xfrm>
            <a:off x="0" y="6546552"/>
            <a:ext cx="9144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1"/>
          <p:cNvSpPr txBox="1">
            <a:spLocks/>
          </p:cNvSpPr>
          <p:nvPr userDrawn="1"/>
        </p:nvSpPr>
        <p:spPr>
          <a:xfrm>
            <a:off x="6588224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CE5A1-85FE-4B6D-B15B-054291563029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" y="774774"/>
            <a:ext cx="9144000" cy="1238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08000"/>
            <a:ext cx="9145353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45" y="6546552"/>
            <a:ext cx="9144000" cy="338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6516216" y="836712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Gebirgsjägerbrigade 23  „BAYERN“</a:t>
            </a:r>
          </a:p>
        </p:txBody>
      </p:sp>
      <p:pic>
        <p:nvPicPr>
          <p:cNvPr id="13" name="Picture 7" descr="edelweiß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8496"/>
            <a:ext cx="469835" cy="6255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15"/>
          <p:cNvCxnSpPr/>
          <p:nvPr userDrawn="1"/>
        </p:nvCxnSpPr>
        <p:spPr>
          <a:xfrm>
            <a:off x="0" y="6546552"/>
            <a:ext cx="9144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1"/>
          <p:cNvSpPr txBox="1">
            <a:spLocks/>
          </p:cNvSpPr>
          <p:nvPr userDrawn="1"/>
        </p:nvSpPr>
        <p:spPr>
          <a:xfrm>
            <a:off x="658822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CE5A1-85FE-4B6D-B15B-054291563029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0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" y="774774"/>
            <a:ext cx="9144000" cy="1238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08000"/>
            <a:ext cx="9145353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45" y="6546552"/>
            <a:ext cx="9144000" cy="338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6516216" y="836712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Gebirgsjägerbrigade 23  „BAYERN“</a:t>
            </a:r>
          </a:p>
        </p:txBody>
      </p:sp>
      <p:pic>
        <p:nvPicPr>
          <p:cNvPr id="13" name="Picture 7" descr="edelweiß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8496"/>
            <a:ext cx="469835" cy="6255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1"/>
          <p:cNvSpPr txBox="1">
            <a:spLocks/>
          </p:cNvSpPr>
          <p:nvPr userDrawn="1"/>
        </p:nvSpPr>
        <p:spPr>
          <a:xfrm>
            <a:off x="658822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CE5A1-85FE-4B6D-B15B-054291563029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7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6" r:id="rId23"/>
    <p:sldLayoutId id="2147483727" r:id="rId24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" y="774774"/>
            <a:ext cx="9144000" cy="1238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108000"/>
            <a:ext cx="9145353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45" y="6546552"/>
            <a:ext cx="9144000" cy="338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6516216" y="836712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Gebirgsjägerbrigade 23  „BAYERN“</a:t>
            </a:r>
          </a:p>
        </p:txBody>
      </p:sp>
      <p:pic>
        <p:nvPicPr>
          <p:cNvPr id="13" name="Picture 7" descr="edelweiß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496"/>
            <a:ext cx="469835" cy="6255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15"/>
          <p:cNvCxnSpPr/>
          <p:nvPr userDrawn="1"/>
        </p:nvCxnSpPr>
        <p:spPr>
          <a:xfrm>
            <a:off x="0" y="6546552"/>
            <a:ext cx="9144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1"/>
          <p:cNvSpPr txBox="1">
            <a:spLocks/>
          </p:cNvSpPr>
          <p:nvPr userDrawn="1"/>
        </p:nvSpPr>
        <p:spPr>
          <a:xfrm>
            <a:off x="658822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CCE5A1-85FE-4B6D-B15B-054291563029}" type="slidenum">
              <a:rPr lang="de-DE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1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0233D7-93F2-244F-AE56-E57CD6D926FD}"/>
              </a:ext>
            </a:extLst>
          </p:cNvPr>
          <p:cNvSpPr/>
          <p:nvPr userDrawn="1"/>
        </p:nvSpPr>
        <p:spPr>
          <a:xfrm>
            <a:off x="0" y="6642000"/>
            <a:ext cx="9144000" cy="2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Arial Regular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52089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77652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338" y="6642000"/>
            <a:ext cx="16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/>
              <a:t>Heer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2000" y="6642000"/>
            <a:ext cx="36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6663" y="6642000"/>
            <a:ext cx="162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fld id="{2C03746F-B42A-474D-94FA-02D6826DE61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9E2F0F-18F5-004A-8931-56CE45757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8163" b="72335"/>
          <a:stretch/>
        </p:blipFill>
        <p:spPr>
          <a:xfrm>
            <a:off x="4" y="1"/>
            <a:ext cx="9143996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5" r:id="rId5"/>
    <p:sldLayoutId id="2147483746" r:id="rId6"/>
    <p:sldLayoutId id="2147483751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Narrow Bold" panose="020B0606020202030204" pitchFamily="34" charset="0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40000"/>
        </a:lnSpc>
        <a:spcBef>
          <a:spcPts val="0"/>
        </a:spcBef>
        <a:spcAft>
          <a:spcPts val="1350"/>
        </a:spcAft>
        <a:buClr>
          <a:schemeClr val="tx2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81">
          <p15:clr>
            <a:srgbClr val="F26B43"/>
          </p15:clr>
        </p15:guide>
        <p15:guide id="4" pos="5579">
          <p15:clr>
            <a:srgbClr val="F26B43"/>
          </p15:clr>
        </p15:guide>
        <p15:guide id="5" orient="horz" pos="4182">
          <p15:clr>
            <a:srgbClr val="F26B43"/>
          </p15:clr>
        </p15:guide>
        <p15:guide id="6" orient="horz" pos="902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pos="4263">
          <p15:clr>
            <a:srgbClr val="F26B43"/>
          </p15:clr>
        </p15:guide>
        <p15:guide id="9" orient="horz" pos="520">
          <p15:clr>
            <a:srgbClr val="F26B43"/>
          </p15:clr>
        </p15:guide>
        <p15:guide id="10" orient="horz" pos="13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dirty="0"/>
              <a:t>EU P&amp;S </a:t>
            </a:r>
            <a:r>
              <a:rPr lang="de-DE" dirty="0" smtClean="0"/>
              <a:t>MTI </a:t>
            </a:r>
            <a:r>
              <a:rPr lang="de-DE" dirty="0"/>
              <a:t>PCM 2022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12000" y="2924944"/>
            <a:ext cx="7920000" cy="801032"/>
          </a:xfrm>
        </p:spPr>
        <p:txBody>
          <a:bodyPr/>
          <a:lstStyle/>
          <a:p>
            <a:r>
              <a:rPr lang="de-DE" dirty="0"/>
              <a:t>BERGLÖWE 2023 / 2025</a:t>
            </a:r>
          </a:p>
        </p:txBody>
      </p:sp>
    </p:spTree>
    <p:extLst>
      <p:ext uri="{BB962C8B-B14F-4D97-AF65-F5344CB8AC3E}">
        <p14:creationId xmlns:p14="http://schemas.microsoft.com/office/powerpoint/2010/main" val="16574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UNCLASSIFIED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2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300" dirty="0"/>
              <a:t>BERGLÖWE 2023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E5DCE69-779D-4B2E-90C4-54AB0DDC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9" y="1165394"/>
            <a:ext cx="856932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sz="2400" dirty="0">
                <a:latin typeface="Arial Unicode MS"/>
              </a:rPr>
              <a:t>Exercise had to be moved from AUT to DEU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de-DE" sz="2400" dirty="0">
              <a:latin typeface="Arial Unicode M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sz="2400" dirty="0">
                <a:latin typeface="Arial Unicode MS"/>
              </a:rPr>
              <a:t>Investigations are currently underway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de-DE" sz="2400" dirty="0">
              <a:latin typeface="Arial Unicode MS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sz="2400" dirty="0">
                <a:latin typeface="Arial Unicode MS"/>
              </a:rPr>
              <a:t>decision on details not before the end of 2022. </a:t>
            </a: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de-DE" sz="2400" dirty="0">
              <a:latin typeface="Arial Unicode MS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sym typeface="Wingdings" panose="05000000000000000000" pitchFamily="2" charset="2"/>
              </a:rPr>
              <a:t> </a:t>
            </a:r>
            <a:r>
              <a:rPr kumimoji="0" lang="en-GB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observers from MTI nations possible</a:t>
            </a: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2400" dirty="0">
                <a:latin typeface="Arial Unicode MS"/>
                <a:sym typeface="Wingdings" panose="05000000000000000000" pitchFamily="2" charset="2"/>
              </a:rPr>
              <a:t> </a:t>
            </a:r>
            <a:r>
              <a:rPr lang="en-GB" altLang="de-DE" sz="2400" dirty="0">
                <a:latin typeface="Arial Unicode MS"/>
              </a:rPr>
              <a:t>participation of POL and FRA platoons from partner BDEs</a:t>
            </a:r>
          </a:p>
        </p:txBody>
      </p:sp>
    </p:spTree>
    <p:extLst>
      <p:ext uri="{BB962C8B-B14F-4D97-AF65-F5344CB8AC3E}">
        <p14:creationId xmlns:p14="http://schemas.microsoft.com/office/powerpoint/2010/main" val="160988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Heer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UNCLASSIFIED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3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300" dirty="0"/>
              <a:t>BERGLÖWE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CD4A7A-DFA7-4B91-945C-37C75491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64" y="1056094"/>
            <a:ext cx="838911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sz="2400" dirty="0">
                <a:latin typeface="Arial Unicode MS"/>
              </a:rPr>
              <a:t>participation of FOC units from </a:t>
            </a:r>
            <a:r>
              <a:rPr lang="de-DE" altLang="de-DE" sz="2400" dirty="0">
                <a:latin typeface="Arial Unicode MS"/>
              </a:rPr>
              <a:t>MTI </a:t>
            </a:r>
            <a:r>
              <a:rPr lang="de-DE" altLang="de-DE" sz="2400" dirty="0" err="1">
                <a:latin typeface="Arial Unicode MS"/>
              </a:rPr>
              <a:t>nations</a:t>
            </a:r>
            <a:r>
              <a:rPr lang="de-DE" altLang="de-DE" sz="2400" dirty="0">
                <a:latin typeface="Arial Unicode MS"/>
              </a:rPr>
              <a:t> possible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latin typeface="Arial Unicode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sz="2400" dirty="0">
                <a:latin typeface="Arial Unicode MS"/>
              </a:rPr>
              <a:t>Scope of </a:t>
            </a:r>
            <a:r>
              <a:rPr lang="en-GB" altLang="de-DE" sz="2400" dirty="0" smtClean="0">
                <a:latin typeface="Arial Unicode MS"/>
              </a:rPr>
              <a:t>exercise </a:t>
            </a:r>
            <a:r>
              <a:rPr lang="en-GB" altLang="de-DE" sz="2400" dirty="0">
                <a:latin typeface="Arial Unicode MS"/>
              </a:rPr>
              <a:t>depends on terrain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de-DE" sz="2400" dirty="0">
              <a:latin typeface="Arial Unicode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>
                <a:latin typeface="Arial Unicode MS"/>
              </a:rPr>
              <a:t>RODOPE 2024 </a:t>
            </a:r>
            <a:r>
              <a:rPr lang="de-DE" altLang="de-DE" sz="2400" dirty="0" err="1">
                <a:latin typeface="Arial Unicode MS"/>
              </a:rPr>
              <a:t>can</a:t>
            </a:r>
            <a:r>
              <a:rPr lang="de-DE" altLang="de-DE" sz="2400" dirty="0">
                <a:latin typeface="Arial Unicode MS"/>
              </a:rPr>
              <a:t> </a:t>
            </a:r>
            <a:r>
              <a:rPr lang="de-DE" altLang="de-DE" sz="2400" dirty="0" err="1">
                <a:latin typeface="Arial Unicode MS"/>
              </a:rPr>
              <a:t>be</a:t>
            </a:r>
            <a:r>
              <a:rPr lang="de-DE" altLang="de-DE" sz="2400" dirty="0">
                <a:latin typeface="Arial Unicode MS"/>
              </a:rPr>
              <a:t> </a:t>
            </a:r>
            <a:r>
              <a:rPr lang="de-DE" altLang="de-DE" sz="2400" dirty="0" err="1">
                <a:latin typeface="Arial Unicode MS"/>
              </a:rPr>
              <a:t>used</a:t>
            </a:r>
            <a:r>
              <a:rPr lang="de-DE" altLang="de-DE" sz="2400" dirty="0">
                <a:latin typeface="Arial Unicode MS"/>
              </a:rPr>
              <a:t> </a:t>
            </a:r>
            <a:r>
              <a:rPr lang="de-DE" altLang="de-DE" sz="2400" dirty="0" err="1">
                <a:latin typeface="Arial Unicode MS"/>
              </a:rPr>
              <a:t>as</a:t>
            </a:r>
            <a:r>
              <a:rPr lang="de-DE" altLang="de-DE" sz="2400" dirty="0">
                <a:latin typeface="Arial Unicode MS"/>
              </a:rPr>
              <a:t> a </a:t>
            </a:r>
            <a:r>
              <a:rPr lang="de-DE" altLang="de-DE" sz="2400" dirty="0" err="1" smtClean="0">
                <a:latin typeface="Arial Unicode MS"/>
              </a:rPr>
              <a:t>preparation</a:t>
            </a:r>
            <a:r>
              <a:rPr lang="de-DE" altLang="de-DE" sz="2400" dirty="0" smtClean="0">
                <a:latin typeface="Arial Unicode MS"/>
              </a:rPr>
              <a:t> </a:t>
            </a:r>
            <a:endParaRPr lang="de-DE" altLang="de-DE" sz="2400" dirty="0">
              <a:latin typeface="Arial Unicode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altLang="de-DE" sz="2400" dirty="0">
              <a:latin typeface="Arial Unicode MS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400" dirty="0" err="1">
                <a:latin typeface="Arial Unicode MS"/>
              </a:rPr>
              <a:t>Specifications</a:t>
            </a:r>
            <a:r>
              <a:rPr lang="de-DE" altLang="de-DE" sz="2400" dirty="0">
                <a:latin typeface="Arial Unicode MS"/>
              </a:rPr>
              <a:t> </a:t>
            </a:r>
            <a:r>
              <a:rPr lang="de-DE" altLang="de-DE" sz="2400" dirty="0" err="1">
                <a:latin typeface="Arial Unicode MS"/>
              </a:rPr>
              <a:t>according</a:t>
            </a:r>
            <a:r>
              <a:rPr lang="de-DE" altLang="de-DE" sz="2400" dirty="0">
                <a:latin typeface="Arial Unicode MS"/>
              </a:rPr>
              <a:t> </a:t>
            </a:r>
            <a:r>
              <a:rPr lang="de-DE" altLang="de-DE" sz="2400" dirty="0" err="1">
                <a:latin typeface="Arial Unicode MS"/>
              </a:rPr>
              <a:t>to</a:t>
            </a:r>
            <a:r>
              <a:rPr lang="de-DE" altLang="de-DE" sz="2400" dirty="0">
                <a:latin typeface="Arial Unicode MS"/>
              </a:rPr>
              <a:t> Observer BL 2023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BAC674F6-13CF-4621-9A9B-B3E2361D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can be used for preparation</a:t>
            </a:r>
            <a:r>
              <a:rPr kumimoji="0" lang="de-DE" altLang="de-D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9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Heer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Offen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3746F-B42A-474D-94FA-02D6826DE61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Gebirgsjägerbrigade 23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525914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undeswehr">
  <a:themeElements>
    <a:clrScheme name="Heer">
      <a:dk1>
        <a:srgbClr val="000000"/>
      </a:dk1>
      <a:lt1>
        <a:srgbClr val="FFFFFF"/>
      </a:lt1>
      <a:dk2>
        <a:srgbClr val="334811"/>
      </a:dk2>
      <a:lt2>
        <a:srgbClr val="004471"/>
      </a:lt2>
      <a:accent1>
        <a:srgbClr val="C6D6DE"/>
      </a:accent1>
      <a:accent2>
        <a:srgbClr val="A6B8C3"/>
      </a:accent2>
      <a:accent3>
        <a:srgbClr val="647B8A"/>
      </a:accent3>
      <a:accent4>
        <a:srgbClr val="E6110C"/>
      </a:accent4>
      <a:accent5>
        <a:srgbClr val="F29100"/>
      </a:accent5>
      <a:accent6>
        <a:srgbClr val="F9B6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Bildschirmpräsentation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7" baseType="lpstr">
      <vt:lpstr>ＭＳ Ｐゴシック</vt:lpstr>
      <vt:lpstr>Arial</vt:lpstr>
      <vt:lpstr>Arial Narrow</vt:lpstr>
      <vt:lpstr>Arial Narrow Bold</vt:lpstr>
      <vt:lpstr>Arial Regular</vt:lpstr>
      <vt:lpstr>Arial Unicode MS</vt:lpstr>
      <vt:lpstr>Calibri</vt:lpstr>
      <vt:lpstr>Wingdings</vt:lpstr>
      <vt:lpstr>1_Larissa</vt:lpstr>
      <vt:lpstr>2_Larissa</vt:lpstr>
      <vt:lpstr>4_Larissa</vt:lpstr>
      <vt:lpstr>5_Larissa</vt:lpstr>
      <vt:lpstr>Bundeswehr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Gebirgsjägerbrigade 23 „BAYERN“</dc:title>
  <dc:creator>Ludwig, Ivo</dc:creator>
  <cp:lastModifiedBy>xug3</cp:lastModifiedBy>
  <cp:revision>694</cp:revision>
  <cp:lastPrinted>2021-09-22T11:03:35Z</cp:lastPrinted>
  <dcterms:modified xsi:type="dcterms:W3CDTF">2022-10-12T09:45:50Z</dcterms:modified>
</cp:coreProperties>
</file>