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  <p:sldMasterId id="2147483764" r:id="rId2"/>
  </p:sldMasterIdLst>
  <p:notesMasterIdLst>
    <p:notesMasterId r:id="rId13"/>
  </p:notesMasterIdLst>
  <p:sldIdLst>
    <p:sldId id="264" r:id="rId3"/>
    <p:sldId id="266" r:id="rId4"/>
    <p:sldId id="267" r:id="rId5"/>
    <p:sldId id="268" r:id="rId6"/>
    <p:sldId id="269" r:id="rId7"/>
    <p:sldId id="271" r:id="rId8"/>
    <p:sldId id="265" r:id="rId9"/>
    <p:sldId id="262" r:id="rId10"/>
    <p:sldId id="270" r:id="rId11"/>
    <p:sldId id="261" r:id="rId12"/>
  </p:sldIdLst>
  <p:sldSz cx="12192000" cy="6858000"/>
  <p:notesSz cx="6797675" cy="9926638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 autoAdjust="0"/>
    <p:restoredTop sz="94655" autoAdjust="0"/>
  </p:normalViewPr>
  <p:slideViewPr>
    <p:cSldViewPr snapToObjects="1">
      <p:cViewPr varScale="1">
        <p:scale>
          <a:sx n="81" d="100"/>
          <a:sy n="81" d="100"/>
        </p:scale>
        <p:origin x="90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C6BE1-F591-4ED2-8C77-83896BC57B5F}" type="datetimeFigureOut">
              <a:rPr lang="de-AT" smtClean="0"/>
              <a:t>03.11.2022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5FD37-B74F-4FE3-9405-6D4E96A79AF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91612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265EB3-1C54-45C0-B973-80034E2F82D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764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27782" y="43260"/>
            <a:ext cx="12177051" cy="6842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1424" y="3075038"/>
            <a:ext cx="103632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pic>
        <p:nvPicPr>
          <p:cNvPr id="7" name="Picture 2" descr="Y:\bereiche\refka\GebAusb\P&amp;S_MTI\97_Logo\MTI_Logo m Ge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80" y="3415737"/>
            <a:ext cx="11672320" cy="34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800" y="280116"/>
            <a:ext cx="864000" cy="864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899507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BA043-D32B-45CE-B68C-A26BEBF09AB9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536581" y="400324"/>
            <a:ext cx="8879900" cy="7207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pic>
        <p:nvPicPr>
          <p:cNvPr id="7" name="Grafik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489" y="308910"/>
            <a:ext cx="608151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68411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27782" y="43260"/>
            <a:ext cx="12177051" cy="6842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800"/>
          </a:p>
        </p:txBody>
      </p:sp>
    </p:spTree>
    <p:extLst>
      <p:ext uri="{BB962C8B-B14F-4D97-AF65-F5344CB8AC3E}">
        <p14:creationId xmlns:p14="http://schemas.microsoft.com/office/powerpoint/2010/main" val="3971782533"/>
      </p:ext>
    </p:extLst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27782" y="43260"/>
            <a:ext cx="12177051" cy="6842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80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64023"/>
            <a:ext cx="12203748" cy="8645551"/>
          </a:xfrm>
          <a:prstGeom prst="rect">
            <a:avLst/>
          </a:prstGeom>
        </p:spPr>
      </p:pic>
      <p:sp>
        <p:nvSpPr>
          <p:cNvPr id="3" name="Textfeld 1"/>
          <p:cNvSpPr txBox="1">
            <a:spLocks noChangeArrowheads="1"/>
          </p:cNvSpPr>
          <p:nvPr userDrawn="1"/>
        </p:nvSpPr>
        <p:spPr bwMode="auto">
          <a:xfrm>
            <a:off x="423196" y="116632"/>
            <a:ext cx="1035332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3200" b="1" dirty="0">
                <a:solidFill>
                  <a:schemeClr val="bg1"/>
                </a:solidFill>
              </a:rPr>
              <a:t>P&amp;S MTI</a:t>
            </a:r>
            <a:br>
              <a:rPr lang="en-GB" altLang="de-DE" sz="3200" b="1" dirty="0">
                <a:solidFill>
                  <a:schemeClr val="bg1"/>
                </a:solidFill>
              </a:rPr>
            </a:br>
            <a:r>
              <a:rPr lang="en-GB" altLang="de-DE" sz="3200" b="1" dirty="0">
                <a:solidFill>
                  <a:schemeClr val="bg1"/>
                </a:solidFill>
              </a:rPr>
              <a:t>to enhance Europe´s capability to                    operate in mountainous areas</a:t>
            </a:r>
            <a:endParaRPr lang="de-AT" altLang="de-DE" sz="3200" b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4" name="Textfeld 3"/>
          <p:cNvSpPr txBox="1">
            <a:spLocks noChangeArrowheads="1"/>
          </p:cNvSpPr>
          <p:nvPr userDrawn="1"/>
        </p:nvSpPr>
        <p:spPr bwMode="auto">
          <a:xfrm>
            <a:off x="9221236" y="5877272"/>
            <a:ext cx="24193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AT" altLang="de-DE" sz="4000" b="1" dirty="0" err="1">
                <a:solidFill>
                  <a:schemeClr val="bg1"/>
                </a:solidFill>
                <a:latin typeface="Franklin Gothic Book" pitchFamily="34" charset="0"/>
              </a:rPr>
              <a:t>Thank</a:t>
            </a:r>
            <a:r>
              <a:rPr lang="de-AT" altLang="de-DE" sz="4000" b="1" dirty="0">
                <a:solidFill>
                  <a:schemeClr val="bg1"/>
                </a:solidFill>
                <a:latin typeface="Franklin Gothic Book" pitchFamily="34" charset="0"/>
              </a:rPr>
              <a:t> </a:t>
            </a:r>
            <a:r>
              <a:rPr lang="de-AT" altLang="de-DE" sz="4000" b="1" dirty="0" err="1">
                <a:solidFill>
                  <a:schemeClr val="bg1"/>
                </a:solidFill>
                <a:latin typeface="Franklin Gothic Book" pitchFamily="34" charset="0"/>
              </a:rPr>
              <a:t>You</a:t>
            </a:r>
            <a:endParaRPr lang="de-AT" altLang="de-DE" sz="4000" b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316221"/>
      </p:ext>
    </p:extLst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4B5C1F-3DC5-4716-8521-8FD392AD4FCE}" type="slidenum">
              <a:rPr lang="de-AT" altLang="de-DE" smtClean="0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37296426"/>
      </p:ext>
    </p:extLst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E532D9D1-B529-E343-BBE9-62E4D07F61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57" t="-1" r="2062" b="-1"/>
          <a:stretch/>
        </p:blipFill>
        <p:spPr>
          <a:xfrm>
            <a:off x="2" y="2258"/>
            <a:ext cx="12224004" cy="6855743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27272280-9D3B-3C40-A63F-BD2C57CBC1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36000" y="5451296"/>
            <a:ext cx="1920000" cy="1057699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AE55519-0BEB-8E47-9C6C-92064AE8F6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36000" y="2256"/>
            <a:ext cx="1920000" cy="324000"/>
          </a:xfrm>
          <a:solidFill>
            <a:schemeClr val="tx2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buFontTx/>
              <a:buNone/>
              <a:defRPr sz="900" b="1" i="0" cap="all" baseline="0">
                <a:solidFill>
                  <a:schemeClr val="bg1"/>
                </a:solidFill>
                <a:latin typeface="Arial Narrow Bold" panose="020B0606020202030204" pitchFamily="34" charset="0"/>
              </a:defRPr>
            </a:lvl1pPr>
          </a:lstStyle>
          <a:p>
            <a:r>
              <a:rPr lang="de-DE" dirty="0"/>
              <a:t>Heer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3745700-1594-F24C-A986-31AAD1DB0C33}"/>
              </a:ext>
            </a:extLst>
          </p:cNvPr>
          <p:cNvSpPr/>
          <p:nvPr userDrawn="1"/>
        </p:nvSpPr>
        <p:spPr>
          <a:xfrm>
            <a:off x="383118" y="1431925"/>
            <a:ext cx="11425767" cy="247505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latin typeface="Arial Regular"/>
            </a:endParaRPr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810011" y="1714428"/>
            <a:ext cx="10575907" cy="2007629"/>
            <a:chOff x="607508" y="1714427"/>
            <a:chExt cx="7931930" cy="2007629"/>
          </a:xfrm>
        </p:grpSpPr>
        <p:sp>
          <p:nvSpPr>
            <p:cNvPr id="7" name="Subtitle 2">
              <a:extLst>
                <a:ext uri="{FF2B5EF4-FFF2-40B4-BE49-F238E27FC236}">
                  <a16:creationId xmlns:a16="http://schemas.microsoft.com/office/drawing/2014/main" id="{DEF9823A-9AC3-FB44-A9E5-C79382D430B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07508" y="2909235"/>
              <a:ext cx="7931930" cy="812821"/>
            </a:xfrm>
            <a:prstGeom prst="rect">
              <a:avLst/>
            </a:prstGeom>
          </p:spPr>
          <p:txBody>
            <a:bodyPr lIns="0" tIns="0" rIns="0" bIns="62400">
              <a:noAutofit/>
            </a:bodyPr>
            <a:lstStyle>
              <a:lvl1pPr marL="0" indent="0" algn="l" defTabSz="685800" rtl="0" eaLnBrk="1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1300"/>
                </a:spcAft>
                <a:buClr>
                  <a:schemeClr val="tx2"/>
                </a:buClr>
                <a:buFont typeface="Wingdings" pitchFamily="2" charset="2"/>
                <a:buNone/>
                <a:defRPr sz="1800" kern="1200" baseline="0">
                  <a:solidFill>
                    <a:schemeClr val="accent3"/>
                  </a:solidFill>
                  <a:latin typeface="+mj-lt"/>
                  <a:ea typeface="+mn-ea"/>
                  <a:cs typeface="+mn-cs"/>
                </a:defRPr>
              </a:lvl1pPr>
              <a:lvl2pPr marL="3429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150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sp>
          <p:nvSpPr>
            <p:cNvPr id="8" name="Titel 14">
              <a:extLst>
                <a:ext uri="{FF2B5EF4-FFF2-40B4-BE49-F238E27FC236}">
                  <a16:creationId xmlns:a16="http://schemas.microsoft.com/office/drawing/2014/main" id="{8A35A1D2-E14F-4542-8BF6-9A1BAAE5CF8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450949" y="1714427"/>
              <a:ext cx="7088489" cy="1126760"/>
            </a:xfrm>
            <a:prstGeom prst="rect">
              <a:avLst/>
            </a:prstGeom>
          </p:spPr>
          <p:txBody>
            <a:bodyPr lIns="0" tIns="0" rIns="0" bIns="0" anchor="t" anchorCtr="0">
              <a:noAutofit/>
            </a:bodyPr>
            <a:lstStyle>
              <a:lvl1pPr marL="0" marR="0" indent="0" algn="l" defTabSz="685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de-DE" sz="3300" b="1" kern="1200" cap="all" baseline="0" smtClean="0"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endParaRPr lang="de-DE" sz="3600" dirty="0">
                <a:latin typeface="Arial Narrow Bold" panose="020B0606020202030204" pitchFamily="34" charset="0"/>
              </a:endParaRPr>
            </a:p>
          </p:txBody>
        </p:sp>
      </p:grpSp>
      <p:sp>
        <p:nvSpPr>
          <p:cNvPr id="11" name="Subtitle 2">
            <a:extLst>
              <a:ext uri="{FF2B5EF4-FFF2-40B4-BE49-F238E27FC236}">
                <a16:creationId xmlns:a16="http://schemas.microsoft.com/office/drawing/2014/main" id="{DEF9823A-9AC3-FB44-A9E5-C79382D430B6}"/>
              </a:ext>
            </a:extLst>
          </p:cNvPr>
          <p:cNvSpPr txBox="1">
            <a:spLocks/>
          </p:cNvSpPr>
          <p:nvPr userDrawn="1"/>
        </p:nvSpPr>
        <p:spPr>
          <a:xfrm>
            <a:off x="1013211" y="3061635"/>
            <a:ext cx="10575907" cy="812821"/>
          </a:xfrm>
          <a:prstGeom prst="rect">
            <a:avLst/>
          </a:prstGeom>
        </p:spPr>
        <p:txBody>
          <a:bodyPr lIns="0" tIns="0" rIns="0" bIns="62400">
            <a:noAutofit/>
          </a:bodyPr>
          <a:lstStyle>
            <a:lvl1pPr marL="0" indent="0" algn="l" defTabSz="6858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1300"/>
              </a:spcAft>
              <a:buClr>
                <a:schemeClr val="tx2"/>
              </a:buClr>
              <a:buFont typeface="Wingdings" pitchFamily="2" charset="2"/>
              <a:buNone/>
              <a:defRPr sz="1800" kern="1200" baseline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15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2" name="Titel 14">
            <a:extLst>
              <a:ext uri="{FF2B5EF4-FFF2-40B4-BE49-F238E27FC236}">
                <a16:creationId xmlns:a16="http://schemas.microsoft.com/office/drawing/2014/main" id="{8A35A1D2-E14F-4542-8BF6-9A1BAAE5CF84}"/>
              </a:ext>
            </a:extLst>
          </p:cNvPr>
          <p:cNvSpPr txBox="1">
            <a:spLocks/>
          </p:cNvSpPr>
          <p:nvPr userDrawn="1"/>
        </p:nvSpPr>
        <p:spPr>
          <a:xfrm>
            <a:off x="2137799" y="1866827"/>
            <a:ext cx="9451319" cy="11267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300" b="1" kern="1200" cap="all" baseline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de-DE" sz="3600" dirty="0">
              <a:latin typeface="Arial Narrow Bold" panose="020B0606020202030204" pitchFamily="34" charset="0"/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920000" y="1728000"/>
            <a:ext cx="9456000" cy="11160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3600" b="1" cap="all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de-DE" sz="3600" dirty="0">
                <a:latin typeface="Arial Narrow" panose="020B0604020202020204" pitchFamily="34" charset="0"/>
              </a:rPr>
              <a:t>Titelchart – PLATZ FÜR den Titel der Präsentation</a:t>
            </a:r>
            <a:endParaRPr lang="de-DE" sz="3600" dirty="0">
              <a:latin typeface="Arial Narrow Bold" panose="020B0606020202030204" pitchFamily="34" charset="0"/>
            </a:endParaRP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817033" y="2916000"/>
            <a:ext cx="10560000" cy="828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150">
                <a:solidFill>
                  <a:schemeClr val="accent3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0" b="99820" l="670" r="99554">
                        <a14:foregroundMark x1="49777" y1="5946" x2="51786" y2="6486"/>
                        <a14:foregroundMark x1="49330" y1="22342" x2="61161" y2="65225"/>
                        <a14:foregroundMark x1="34152" y1="26486" x2="75000" y2="38018"/>
                        <a14:foregroundMark x1="23884" y1="41622" x2="48438" y2="74054"/>
                        <a14:foregroundMark x1="28571" y1="28108" x2="82143" y2="60541"/>
                        <a14:foregroundMark x1="37723" y1="40000" x2="37723" y2="40000"/>
                        <a14:foregroundMark x1="55804" y1="63604" x2="55804" y2="63604"/>
                        <a14:foregroundMark x1="70313" y1="57838" x2="70313" y2="57838"/>
                        <a14:foregroundMark x1="28795" y1="34054" x2="28795" y2="34054"/>
                        <a14:foregroundMark x1="23884" y1="28649" x2="27902" y2="40360"/>
                        <a14:foregroundMark x1="67411" y1="50631" x2="67188" y2="73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00" y="1835094"/>
            <a:ext cx="972525" cy="9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450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chart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6475FDC5-7DE3-394D-BB1B-8B2D0A3C7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Heer</a:t>
            </a:r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D02AB30B-0B1D-364E-AD46-BA9D80095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VS – NUR FÜR DEN DIENSTGEBRAUCH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19A667F2-AF91-7B47-ABE5-ABEEAB5D8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746F-B42A-474D-94FA-02D6826DE61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67ED6ED-ED67-DE4B-B9B0-DD815EE812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57" t="-1" r="2062" b="3150"/>
          <a:stretch/>
        </p:blipFill>
        <p:spPr>
          <a:xfrm>
            <a:off x="2" y="2258"/>
            <a:ext cx="12224004" cy="6639743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E8F6FC0B-D086-E845-9950-28C273096219}"/>
              </a:ext>
            </a:extLst>
          </p:cNvPr>
          <p:cNvSpPr/>
          <p:nvPr userDrawn="1"/>
        </p:nvSpPr>
        <p:spPr>
          <a:xfrm>
            <a:off x="383117" y="4614136"/>
            <a:ext cx="10710595" cy="1404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800"/>
              <a:t>VS - NUR FÜR DEN DIENSTGEBRAUCH</a:t>
            </a:r>
            <a:endParaRPr lang="de-DE" sz="18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24000" y="4752000"/>
            <a:ext cx="10320000" cy="792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600" b="1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de-DE" b="1" cap="all" baseline="0" dirty="0"/>
              <a:t>Zwischenchart – platz für einen </a:t>
            </a:r>
            <a:r>
              <a:rPr lang="de-DE" b="1" cap="all" baseline="0" dirty="0" err="1"/>
              <a:t>Thementrenner</a:t>
            </a:r>
            <a:r>
              <a:rPr lang="de-DE" b="1" cap="all" baseline="0" dirty="0"/>
              <a:t>, einen Kernsatz oder ein starkes Statement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4418" y="5652000"/>
            <a:ext cx="10318749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cap="none" baseline="0">
                <a:solidFill>
                  <a:schemeClr val="accent3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de-DE" dirty="0"/>
              <a:t>Untertitel – falls benötigt. Weniger ist mehr.</a:t>
            </a:r>
          </a:p>
        </p:txBody>
      </p:sp>
    </p:spTree>
    <p:extLst>
      <p:ext uri="{BB962C8B-B14F-4D97-AF65-F5344CB8AC3E}">
        <p14:creationId xmlns:p14="http://schemas.microsoft.com/office/powerpoint/2010/main" val="764248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chart 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6475FDC5-7DE3-394D-BB1B-8B2D0A3C7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Heer</a:t>
            </a:r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D02AB30B-0B1D-364E-AD46-BA9D80095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VS – NUR FÜR DEN DIENSTGEBRAUCH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19A667F2-AF91-7B47-ABE5-ABEEAB5D8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746F-B42A-474D-94FA-02D6826DE61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67ED6ED-ED67-DE4B-B9B0-DD815EE812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57" t="-1" r="2062" b="3150"/>
          <a:stretch/>
        </p:blipFill>
        <p:spPr>
          <a:xfrm>
            <a:off x="2" y="2258"/>
            <a:ext cx="12224004" cy="663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936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chart mit Bild u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6475FDC5-7DE3-394D-BB1B-8B2D0A3C7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Heer</a:t>
            </a:r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D02AB30B-0B1D-364E-AD46-BA9D80095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VS – NUR FÜR DEN DIENSTGEBRAUCH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19A667F2-AF91-7B47-ABE5-ABEEAB5D8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746F-B42A-474D-94FA-02D6826DE61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Bildplatzhalter 7">
            <a:extLst>
              <a:ext uri="{FF2B5EF4-FFF2-40B4-BE49-F238E27FC236}">
                <a16:creationId xmlns:a16="http://schemas.microsoft.com/office/drawing/2014/main" id="{8C9FC737-BF8C-6A45-8F9E-908DEBE52E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"/>
            <a:ext cx="12192000" cy="6638923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350"/>
            </a:lvl1pPr>
          </a:lstStyle>
          <a:p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8F6FC0B-D086-E845-9950-28C273096219}"/>
              </a:ext>
            </a:extLst>
          </p:cNvPr>
          <p:cNvSpPr/>
          <p:nvPr userDrawn="1"/>
        </p:nvSpPr>
        <p:spPr>
          <a:xfrm>
            <a:off x="383117" y="4614136"/>
            <a:ext cx="10710595" cy="1404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800"/>
              <a:t>VS - NUR FÜR DEN DIENSTGEBRAUCH</a:t>
            </a:r>
            <a:endParaRPr lang="de-DE" sz="18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24000" y="4752000"/>
            <a:ext cx="10320000" cy="792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600" b="1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de-DE" b="1" cap="all" baseline="0" dirty="0"/>
              <a:t>Zwischenchart – platz für einen </a:t>
            </a:r>
            <a:r>
              <a:rPr lang="de-DE" b="1" cap="all" baseline="0" dirty="0" err="1"/>
              <a:t>Thementrenner</a:t>
            </a:r>
            <a:r>
              <a:rPr lang="de-DE" b="1" cap="all" baseline="0" dirty="0"/>
              <a:t>, einen Kernsatz oder ein starkes Statement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4418" y="5652000"/>
            <a:ext cx="10318749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cap="none" baseline="0">
                <a:solidFill>
                  <a:schemeClr val="accent3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de-DE" dirty="0"/>
              <a:t>Untertitel – falls benötigt. Weniger ist mehr.</a:t>
            </a:r>
          </a:p>
        </p:txBody>
      </p:sp>
    </p:spTree>
    <p:extLst>
      <p:ext uri="{BB962C8B-B14F-4D97-AF65-F5344CB8AC3E}">
        <p14:creationId xmlns:p14="http://schemas.microsoft.com/office/powerpoint/2010/main" val="11895303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äulen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977792" y="2133600"/>
            <a:ext cx="4800000" cy="4248150"/>
          </a:xfrm>
        </p:spPr>
        <p:txBody>
          <a:bodyPr>
            <a:noAutofit/>
          </a:bodyPr>
          <a:lstStyle>
            <a:lvl1pPr marL="143996" indent="-143996">
              <a:lnSpc>
                <a:spcPct val="90000"/>
              </a:lnSpc>
              <a:buFont typeface="Wingdings" pitchFamily="2" charset="2"/>
              <a:buChar char="§"/>
              <a:defRPr lang="de-DE" smtClean="0">
                <a:effectLst/>
              </a:defRPr>
            </a:lvl1pPr>
          </a:lstStyle>
          <a:p>
            <a:r>
              <a:rPr lang="de-DE" dirty="0" err="1">
                <a:effectLst/>
                <a:latin typeface="Arial" panose="020B0604020202020204" pitchFamily="34" charset="0"/>
              </a:rPr>
              <a:t>Soloriosa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dolecto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blam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ium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ut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estecea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ribus</a:t>
            </a:r>
            <a:r>
              <a:rPr lang="de-DE" dirty="0">
                <a:effectLst/>
                <a:latin typeface="Arial" panose="020B0604020202020204" pitchFamily="34" charset="0"/>
              </a:rPr>
              <a:t>, </a:t>
            </a:r>
            <a:r>
              <a:rPr lang="de-DE" dirty="0" err="1">
                <a:effectLst/>
                <a:latin typeface="Arial" panose="020B0604020202020204" pitchFamily="34" charset="0"/>
              </a:rPr>
              <a:t>quidia</a:t>
            </a:r>
            <a:r>
              <a:rPr lang="de-DE" dirty="0">
                <a:effectLst/>
                <a:latin typeface="Arial" panose="020B0604020202020204" pitchFamily="34" charset="0"/>
              </a:rPr>
              <a:t> quas </a:t>
            </a:r>
            <a:r>
              <a:rPr lang="de-DE" dirty="0" err="1">
                <a:effectLst/>
                <a:latin typeface="Arial" panose="020B0604020202020204" pitchFamily="34" charset="0"/>
              </a:rPr>
              <a:t>volum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recturero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volorum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volum</a:t>
            </a:r>
            <a:r>
              <a:rPr lang="de-DE" dirty="0">
                <a:effectLst/>
                <a:latin typeface="Arial" panose="020B0604020202020204" pitchFamily="34" charset="0"/>
              </a:rPr>
              <a:t>, cum si </a:t>
            </a:r>
            <a:r>
              <a:rPr lang="de-DE" dirty="0" err="1">
                <a:effectLst/>
                <a:latin typeface="Arial" panose="020B0604020202020204" pitchFamily="34" charset="0"/>
              </a:rPr>
              <a:t>cuptur</a:t>
            </a:r>
            <a:r>
              <a:rPr lang="de-DE" dirty="0">
                <a:effectLst/>
                <a:latin typeface="Arial" panose="020B0604020202020204" pitchFamily="34" charset="0"/>
              </a:rPr>
              <a:t>, </a:t>
            </a:r>
            <a:r>
              <a:rPr lang="de-DE" dirty="0" err="1">
                <a:effectLst/>
                <a:latin typeface="Arial" panose="020B0604020202020204" pitchFamily="34" charset="0"/>
              </a:rPr>
              <a:t>que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eum</a:t>
            </a:r>
            <a:r>
              <a:rPr lang="de-DE" dirty="0">
                <a:effectLst/>
                <a:latin typeface="Arial" panose="020B0604020202020204" pitchFamily="34" charset="0"/>
              </a:rPr>
              <a:t> et </a:t>
            </a:r>
            <a:r>
              <a:rPr lang="de-DE" dirty="0" err="1">
                <a:effectLst/>
                <a:latin typeface="Arial" panose="020B0604020202020204" pitchFamily="34" charset="0"/>
              </a:rPr>
              <a:t>qui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que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pa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verum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facculpariat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eosandentiis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asped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moditas</a:t>
            </a:r>
            <a:r>
              <a:rPr lang="de-DE" dirty="0">
                <a:effectLst/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Heer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VS - NUR FÜR DEN DIENSTGEBRAUCH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746F-B42A-474D-94FA-02D6826DE614}" type="slidenum">
              <a:rPr lang="de-DE" smtClean="0"/>
              <a:t>‹Nr.›</a:t>
            </a:fld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1E3D6320-5680-ED48-A7F7-59F42C345D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3117" y="1431925"/>
            <a:ext cx="11394676" cy="701675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800" b="1" i="0">
                <a:latin typeface="Arial Narrow Bold" panose="020B0606020202030204" pitchFamily="34" charset="0"/>
              </a:defRPr>
            </a:lvl1pPr>
          </a:lstStyle>
          <a:p>
            <a:r>
              <a:rPr lang="de-DE" dirty="0"/>
              <a:t>Untertitel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5FFEAD8C-438F-2F42-A4FE-9072CD40D8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121" y="0"/>
            <a:ext cx="11425767" cy="8255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800" b="1" i="0" cap="all" baseline="0">
                <a:solidFill>
                  <a:schemeClr val="bg1"/>
                </a:solidFill>
                <a:latin typeface="Arial Narrow Bold" panose="020B0606020202030204" pitchFamily="34" charset="0"/>
              </a:defRPr>
            </a:lvl1pPr>
          </a:lstStyle>
          <a:p>
            <a:r>
              <a:rPr lang="de-DE" dirty="0"/>
              <a:t>Überschrift – Platz für eine 2-zeilige </a:t>
            </a:r>
            <a:r>
              <a:rPr lang="de-DE" dirty="0" err="1"/>
              <a:t>überschrift</a:t>
            </a:r>
            <a:r>
              <a:rPr lang="de-DE" dirty="0"/>
              <a:t> in 18 Punkt </a:t>
            </a:r>
            <a:r>
              <a:rPr lang="de-DE" dirty="0" err="1"/>
              <a:t>Grösse</a:t>
            </a:r>
            <a:r>
              <a:rPr lang="de-DE" dirty="0"/>
              <a:t> oder eine 1-zeilge Überschrift in 28 Punkt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500588F-41F5-FB4F-83EE-473FF8FEBC1E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383123" y="2133600"/>
            <a:ext cx="6000000" cy="42481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4782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977792" y="2133600"/>
            <a:ext cx="4800000" cy="4248150"/>
          </a:xfrm>
        </p:spPr>
        <p:txBody>
          <a:bodyPr>
            <a:noAutofit/>
          </a:bodyPr>
          <a:lstStyle>
            <a:lvl1pPr marL="143996" indent="-143996">
              <a:lnSpc>
                <a:spcPct val="90000"/>
              </a:lnSpc>
              <a:buFont typeface="Wingdings" pitchFamily="2" charset="2"/>
              <a:buChar char="§"/>
              <a:defRPr lang="de-DE" smtClean="0">
                <a:effectLst/>
              </a:defRPr>
            </a:lvl1pPr>
          </a:lstStyle>
          <a:p>
            <a:r>
              <a:rPr lang="de-DE" dirty="0" err="1">
                <a:effectLst/>
                <a:latin typeface="Arial" panose="020B0604020202020204" pitchFamily="34" charset="0"/>
              </a:rPr>
              <a:t>Soloriosa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dolecto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blam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ium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ut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estecea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ribus</a:t>
            </a:r>
            <a:r>
              <a:rPr lang="de-DE" dirty="0">
                <a:effectLst/>
                <a:latin typeface="Arial" panose="020B0604020202020204" pitchFamily="34" charset="0"/>
              </a:rPr>
              <a:t>, </a:t>
            </a:r>
            <a:r>
              <a:rPr lang="de-DE" dirty="0" err="1">
                <a:effectLst/>
                <a:latin typeface="Arial" panose="020B0604020202020204" pitchFamily="34" charset="0"/>
              </a:rPr>
              <a:t>quidia</a:t>
            </a:r>
            <a:r>
              <a:rPr lang="de-DE" dirty="0">
                <a:effectLst/>
                <a:latin typeface="Arial" panose="020B0604020202020204" pitchFamily="34" charset="0"/>
              </a:rPr>
              <a:t> quas </a:t>
            </a:r>
            <a:r>
              <a:rPr lang="de-DE" dirty="0" err="1">
                <a:effectLst/>
                <a:latin typeface="Arial" panose="020B0604020202020204" pitchFamily="34" charset="0"/>
              </a:rPr>
              <a:t>volum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recturero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volorum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volum</a:t>
            </a:r>
            <a:r>
              <a:rPr lang="de-DE" dirty="0">
                <a:effectLst/>
                <a:latin typeface="Arial" panose="020B0604020202020204" pitchFamily="34" charset="0"/>
              </a:rPr>
              <a:t>, cum si </a:t>
            </a:r>
            <a:r>
              <a:rPr lang="de-DE" dirty="0" err="1">
                <a:effectLst/>
                <a:latin typeface="Arial" panose="020B0604020202020204" pitchFamily="34" charset="0"/>
              </a:rPr>
              <a:t>cuptur</a:t>
            </a:r>
            <a:r>
              <a:rPr lang="de-DE" dirty="0">
                <a:effectLst/>
                <a:latin typeface="Arial" panose="020B0604020202020204" pitchFamily="34" charset="0"/>
              </a:rPr>
              <a:t>, </a:t>
            </a:r>
            <a:r>
              <a:rPr lang="de-DE" dirty="0" err="1">
                <a:effectLst/>
                <a:latin typeface="Arial" panose="020B0604020202020204" pitchFamily="34" charset="0"/>
              </a:rPr>
              <a:t>que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eum</a:t>
            </a:r>
            <a:r>
              <a:rPr lang="de-DE" dirty="0">
                <a:effectLst/>
                <a:latin typeface="Arial" panose="020B0604020202020204" pitchFamily="34" charset="0"/>
              </a:rPr>
              <a:t> et </a:t>
            </a:r>
            <a:r>
              <a:rPr lang="de-DE" dirty="0" err="1">
                <a:effectLst/>
                <a:latin typeface="Arial" panose="020B0604020202020204" pitchFamily="34" charset="0"/>
              </a:rPr>
              <a:t>qui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que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pa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verum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facculpariat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eosandentiis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asped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moditas</a:t>
            </a:r>
            <a:r>
              <a:rPr lang="de-DE" dirty="0">
                <a:effectLst/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Heer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VS - NUR FÜR DEN DIENSTGEBRAUCH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746F-B42A-474D-94FA-02D6826DE614}" type="slidenum">
              <a:rPr lang="de-DE" smtClean="0"/>
              <a:t>‹Nr.›</a:t>
            </a:fld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1E3D6320-5680-ED48-A7F7-59F42C345D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3117" y="1431925"/>
            <a:ext cx="11394676" cy="701675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800" b="1" i="0">
                <a:latin typeface="Arial Narrow Bold" panose="020B0606020202030204" pitchFamily="34" charset="0"/>
              </a:defRPr>
            </a:lvl1pPr>
          </a:lstStyle>
          <a:p>
            <a:r>
              <a:rPr lang="de-DE" dirty="0"/>
              <a:t>Untertitel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5FFEAD8C-438F-2F42-A4FE-9072CD40D8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121" y="0"/>
            <a:ext cx="11425767" cy="8255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800" b="1" i="0" cap="all" baseline="0">
                <a:solidFill>
                  <a:schemeClr val="bg1"/>
                </a:solidFill>
                <a:latin typeface="Arial Narrow Bold" panose="020B0606020202030204" pitchFamily="34" charset="0"/>
              </a:defRPr>
            </a:lvl1pPr>
          </a:lstStyle>
          <a:p>
            <a:r>
              <a:rPr lang="de-DE" dirty="0"/>
              <a:t>Überschrift – Platz für eine 2-zeilige </a:t>
            </a:r>
            <a:r>
              <a:rPr lang="de-DE" dirty="0" err="1"/>
              <a:t>überschrift</a:t>
            </a:r>
            <a:r>
              <a:rPr lang="de-DE" dirty="0"/>
              <a:t> in 18 Punkt </a:t>
            </a:r>
            <a:r>
              <a:rPr lang="de-DE" dirty="0" err="1"/>
              <a:t>Grösse</a:t>
            </a:r>
            <a:r>
              <a:rPr lang="de-DE" dirty="0"/>
              <a:t> oder eine 1-zeilge Überschrift in 28 Punkt</a:t>
            </a:r>
          </a:p>
        </p:txBody>
      </p:sp>
      <p:sp>
        <p:nvSpPr>
          <p:cNvPr id="8" name="Tabellenplatzhalter 7">
            <a:extLst>
              <a:ext uri="{FF2B5EF4-FFF2-40B4-BE49-F238E27FC236}">
                <a16:creationId xmlns:a16="http://schemas.microsoft.com/office/drawing/2014/main" id="{EE6E76FF-056A-C342-A8F3-1780088A2CFB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383117" y="2133600"/>
            <a:ext cx="6000000" cy="42481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3669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27782" y="43260"/>
            <a:ext cx="12177051" cy="6842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800"/>
          </a:p>
        </p:txBody>
      </p:sp>
      <p:pic>
        <p:nvPicPr>
          <p:cNvPr id="7" name="Picture 2" descr="Y:\bereiche\refka\GebAusb\P&amp;S_MTI\97_Logo\MTI_Logo m Ge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80" y="3415737"/>
            <a:ext cx="11672320" cy="34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911424" y="3075038"/>
            <a:ext cx="103632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pic>
        <p:nvPicPr>
          <p:cNvPr id="12" name="Grafik 11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499" y="273186"/>
            <a:ext cx="749935" cy="1228090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>
          <a:xfrm>
            <a:off x="9546088" y="1569368"/>
            <a:ext cx="29627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de-AT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Austrian </a:t>
            </a:r>
            <a:r>
              <a:rPr lang="de-AT" sz="14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Armed</a:t>
            </a:r>
            <a:r>
              <a:rPr lang="de-AT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Forces</a:t>
            </a:r>
          </a:p>
          <a:p>
            <a:pPr algn="ctr">
              <a:spcAft>
                <a:spcPts val="0"/>
              </a:spcAft>
            </a:pPr>
            <a:r>
              <a:rPr lang="de-AT" sz="1400" dirty="0" smtClean="0">
                <a:latin typeface="Arial" panose="020B0604020202020204" pitchFamily="34" charset="0"/>
              </a:rPr>
              <a:t>Training </a:t>
            </a:r>
            <a:r>
              <a:rPr lang="de-AT" sz="1400" dirty="0" err="1" smtClean="0">
                <a:latin typeface="Arial" panose="020B0604020202020204" pitchFamily="34" charset="0"/>
              </a:rPr>
              <a:t>Coordination</a:t>
            </a:r>
            <a:r>
              <a:rPr lang="de-AT" sz="1400" dirty="0" smtClean="0">
                <a:latin typeface="Arial" panose="020B060402020202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de-AT" sz="1400" dirty="0" smtClean="0">
                <a:latin typeface="Arial" panose="020B0604020202020204" pitchFamily="34" charset="0"/>
              </a:rPr>
              <a:t>Division</a:t>
            </a:r>
            <a:endParaRPr lang="de-AT" sz="1400" dirty="0"/>
          </a:p>
        </p:txBody>
      </p:sp>
      <p:sp>
        <p:nvSpPr>
          <p:cNvPr id="9" name="Rechteck 8"/>
          <p:cNvSpPr/>
          <p:nvPr userDrawn="1"/>
        </p:nvSpPr>
        <p:spPr>
          <a:xfrm>
            <a:off x="83529" y="1569368"/>
            <a:ext cx="21396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charset="0"/>
              </a:rPr>
              <a:t>Spanish Armed Forces</a:t>
            </a:r>
            <a:endParaRPr lang="de-AT" sz="1400" kern="120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charset="0"/>
            </a:endParaRPr>
          </a:p>
          <a:p>
            <a:pPr algn="ctr"/>
            <a:r>
              <a:rPr lang="en-GB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charset="0"/>
              </a:rPr>
              <a:t>Mountain Troops</a:t>
            </a:r>
            <a:endParaRPr lang="de-AT" sz="1400" kern="120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charset="0"/>
            </a:endParaRPr>
          </a:p>
          <a:p>
            <a:pPr algn="ctr"/>
            <a:r>
              <a:rPr lang="en-GB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charset="0"/>
              </a:rPr>
              <a:t>Command</a:t>
            </a:r>
            <a:endParaRPr lang="de-AT" sz="1400" kern="12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 userDrawn="1"/>
        </p:nvSpPr>
        <p:spPr bwMode="auto">
          <a:xfrm>
            <a:off x="500228" y="13853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pic>
        <p:nvPicPr>
          <p:cNvPr id="1025" name="Picture 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8" y="138536"/>
            <a:ext cx="1182688" cy="141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319062"/>
      </p:ext>
    </p:extLst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e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6475FDC5-7DE3-394D-BB1B-8B2D0A3C7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Heer</a:t>
            </a:r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D02AB30B-0B1D-364E-AD46-BA9D80095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VS - NUR FÜR DEN DIENSTGEBRAUCH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19A667F2-AF91-7B47-ABE5-ABEEAB5D8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746F-B42A-474D-94FA-02D6826DE61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67ED6ED-ED67-DE4B-B9B0-DD815EE812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57" t="-1" r="2062" b="3150"/>
          <a:stretch/>
        </p:blipFill>
        <p:spPr>
          <a:xfrm>
            <a:off x="2" y="2258"/>
            <a:ext cx="12224004" cy="6639743"/>
          </a:xfrm>
          <a:prstGeom prst="rect">
            <a:avLst/>
          </a:prstGeom>
        </p:spPr>
      </p:pic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EAE55519-0BEB-8E47-9C6C-92064AE8F6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9999" y="2257"/>
            <a:ext cx="1632000" cy="277200"/>
          </a:xfrm>
          <a:solidFill>
            <a:schemeClr val="tx2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buFontTx/>
              <a:buNone/>
              <a:defRPr sz="75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Heer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23745700-1594-F24C-A986-31AAD1DB0C33}"/>
              </a:ext>
            </a:extLst>
          </p:cNvPr>
          <p:cNvSpPr/>
          <p:nvPr userDrawn="1"/>
        </p:nvSpPr>
        <p:spPr>
          <a:xfrm>
            <a:off x="384000" y="2187000"/>
            <a:ext cx="11424000" cy="2484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" dirty="0"/>
          </a:p>
        </p:txBody>
      </p:sp>
      <p:sp>
        <p:nvSpPr>
          <p:cNvPr id="15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920000" y="2590882"/>
            <a:ext cx="9456000" cy="1116000"/>
          </a:xfrm>
        </p:spPr>
        <p:txBody>
          <a:bodyPr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3400" b="1" cap="all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de-DE" sz="3600" dirty="0">
                <a:latin typeface="Arial Narrow" panose="020B0604020202020204" pitchFamily="34" charset="0"/>
              </a:rPr>
              <a:t>Gebirgsjägerbrigade 23</a:t>
            </a:r>
            <a:endParaRPr lang="de-DE" sz="3600" dirty="0">
              <a:latin typeface="Arial Narrow Bold" panose="020B0606020202030204" pitchFamily="34" charset="0"/>
            </a:endParaRPr>
          </a:p>
        </p:txBody>
      </p:sp>
      <p:sp>
        <p:nvSpPr>
          <p:cNvPr id="16" name="Textplatzhalt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17033" y="3778882"/>
            <a:ext cx="10560000" cy="828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150" b="1" baseline="0">
                <a:solidFill>
                  <a:schemeClr val="accent3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de-DE" dirty="0"/>
              <a:t>kameradschaftlich • robust • einsatzbewährt • gebirgstauglich heimatverbunden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" b="99820" l="670" r="99554">
                        <a14:foregroundMark x1="49777" y1="5946" x2="51786" y2="6486"/>
                        <a14:foregroundMark x1="49330" y1="22342" x2="61161" y2="65225"/>
                        <a14:foregroundMark x1="34152" y1="26486" x2="75000" y2="38018"/>
                        <a14:foregroundMark x1="23884" y1="41622" x2="48438" y2="74054"/>
                        <a14:foregroundMark x1="28571" y1="28108" x2="82143" y2="60541"/>
                        <a14:foregroundMark x1="37723" y1="40000" x2="37723" y2="40000"/>
                        <a14:foregroundMark x1="55804" y1="63604" x2="55804" y2="63604"/>
                        <a14:foregroundMark x1="70313" y1="57838" x2="70313" y2="57838"/>
                        <a14:foregroundMark x1="28795" y1="34054" x2="28795" y2="34054"/>
                        <a14:foregroundMark x1="23884" y1="28649" x2="27902" y2="40360"/>
                        <a14:foregroundMark x1="67411" y1="50631" x2="67188" y2="73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00" y="2628000"/>
            <a:ext cx="972525" cy="9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151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63084" y="1538890"/>
            <a:ext cx="10363200" cy="1362075"/>
          </a:xfrm>
        </p:spPr>
        <p:txBody>
          <a:bodyPr anchor="t"/>
          <a:lstStyle>
            <a:lvl1pPr algn="ctr">
              <a:defRPr sz="4000" b="1" cap="none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t"/>
          <a:lstStyle>
            <a:lvl1pPr marL="0" indent="0" algn="ctr">
              <a:buNone/>
              <a:defRPr sz="2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E7620-D50E-464B-B4E4-A65FE36507F3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537081873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63084" y="1538890"/>
            <a:ext cx="10363200" cy="1362075"/>
          </a:xfrm>
        </p:spPr>
        <p:txBody>
          <a:bodyPr anchor="t"/>
          <a:lstStyle>
            <a:lvl1pPr algn="ctr">
              <a:defRPr sz="4000" b="1" cap="none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t"/>
          <a:lstStyle>
            <a:lvl1pPr marL="0" indent="0" algn="ctr">
              <a:buNone/>
              <a:defRPr sz="2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E7620-D50E-464B-B4E4-A65FE36507F3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  <p:pic>
        <p:nvPicPr>
          <p:cNvPr id="6" name="Grafik 5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489" y="308910"/>
            <a:ext cx="608151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230702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C71E7-8FD7-4AAD-8955-C99C1C2B27F5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536581" y="400324"/>
            <a:ext cx="8879900" cy="7207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2" name="Rectangle 2"/>
          <p:cNvSpPr>
            <a:spLocks noChangeArrowheads="1"/>
          </p:cNvSpPr>
          <p:nvPr userDrawn="1"/>
        </p:nvSpPr>
        <p:spPr bwMode="auto">
          <a:xfrm>
            <a:off x="10848528" y="1166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pic>
        <p:nvPicPr>
          <p:cNvPr id="204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528" y="116632"/>
            <a:ext cx="1182688" cy="141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068419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C71E7-8FD7-4AAD-8955-C99C1C2B27F5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536581" y="400324"/>
            <a:ext cx="8879900" cy="7207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pic>
        <p:nvPicPr>
          <p:cNvPr id="8" name="Grafik 7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489" y="308910"/>
            <a:ext cx="608151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9013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07534" y="1412876"/>
            <a:ext cx="5082117" cy="4968875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2852" y="1412876"/>
            <a:ext cx="5084233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4AF22-0181-4CD9-91CC-98AA6BB24BF0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536581" y="400324"/>
            <a:ext cx="8879900" cy="7207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479528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07534" y="1412876"/>
            <a:ext cx="5082117" cy="4968875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2852" y="1412876"/>
            <a:ext cx="5084233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4AF22-0181-4CD9-91CC-98AA6BB24BF0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536581" y="400324"/>
            <a:ext cx="8879900" cy="7207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pic>
        <p:nvPicPr>
          <p:cNvPr id="7" name="Grafik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489" y="308910"/>
            <a:ext cx="608151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68344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BA043-D32B-45CE-B68C-A26BEBF09AB9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536581" y="400324"/>
            <a:ext cx="8879900" cy="7207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63820916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873251" y="1989138"/>
            <a:ext cx="9503833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de-AT" altLang="de-DE" sz="1800" smtClean="0"/>
          </a:p>
          <a:p>
            <a:pPr eaLnBrk="1" hangingPunct="1">
              <a:spcBef>
                <a:spcPct val="50000"/>
              </a:spcBef>
              <a:defRPr/>
            </a:pPr>
            <a:endParaRPr lang="de-AT" altLang="de-DE" sz="1800" smtClean="0"/>
          </a:p>
        </p:txBody>
      </p:sp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1871133" y="3644901"/>
            <a:ext cx="960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de-DE" altLang="de-DE" sz="1800" smtClean="0"/>
          </a:p>
        </p:txBody>
      </p:sp>
      <p:sp>
        <p:nvSpPr>
          <p:cNvPr id="615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390651" y="404814"/>
            <a:ext cx="969856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dirty="0" smtClean="0"/>
              <a:t>Titelmasterformat durch Klicken bearbeiten</a:t>
            </a:r>
          </a:p>
        </p:txBody>
      </p:sp>
      <p:sp>
        <p:nvSpPr>
          <p:cNvPr id="615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7534" y="1412876"/>
            <a:ext cx="10369551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dirty="0" smtClean="0"/>
              <a:t>Textmasterformate durch Klicken bearbeiten</a:t>
            </a:r>
          </a:p>
          <a:p>
            <a:pPr lvl="1"/>
            <a:r>
              <a:rPr lang="de-AT" altLang="de-DE" dirty="0" smtClean="0"/>
              <a:t>Zweite Ebene</a:t>
            </a:r>
          </a:p>
          <a:p>
            <a:pPr lvl="2"/>
            <a:r>
              <a:rPr lang="de-AT" altLang="de-DE" dirty="0" smtClean="0"/>
              <a:t>Dritte Ebene</a:t>
            </a:r>
          </a:p>
          <a:p>
            <a:pPr lvl="3"/>
            <a:r>
              <a:rPr lang="de-AT" altLang="de-DE" dirty="0" smtClean="0"/>
              <a:t>Vierte Ebene</a:t>
            </a: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936427" y="6581775"/>
            <a:ext cx="71966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04B5C1F-3DC5-4716-8521-8FD392AD4FCE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  <p:pic>
        <p:nvPicPr>
          <p:cNvPr id="10" name="Picture 11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800" y="280116"/>
            <a:ext cx="864000" cy="864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xxaw\Desktop\PPT\mti_logo_viertelkreis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3498304"/>
            <a:ext cx="3359696" cy="335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667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4" r:id="rId2"/>
    <p:sldLayoutId id="2147483748" r:id="rId3"/>
    <p:sldLayoutId id="2147483755" r:id="rId4"/>
    <p:sldLayoutId id="2147483747" r:id="rId5"/>
    <p:sldLayoutId id="2147483757" r:id="rId6"/>
    <p:sldLayoutId id="2147483749" r:id="rId7"/>
    <p:sldLayoutId id="2147483758" r:id="rId8"/>
    <p:sldLayoutId id="2147483751" r:id="rId9"/>
    <p:sldLayoutId id="2147483759" r:id="rId10"/>
    <p:sldLayoutId id="2147483761" r:id="rId11"/>
    <p:sldLayoutId id="2147483762" r:id="rId12"/>
    <p:sldLayoutId id="2147483763" r:id="rId13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200" b="1">
          <a:solidFill>
            <a:schemeClr val="tx1"/>
          </a:solidFill>
          <a:latin typeface="Franklin Gothic Book" panose="020B05030201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Franklin Gothic Book" panose="020B05030201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Franklin Gothic Book" panose="020B05030201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A10233D7-93F2-244F-AE56-E57CD6D926FD}"/>
              </a:ext>
            </a:extLst>
          </p:cNvPr>
          <p:cNvSpPr/>
          <p:nvPr userDrawn="1"/>
        </p:nvSpPr>
        <p:spPr>
          <a:xfrm>
            <a:off x="0" y="6642000"/>
            <a:ext cx="12192000" cy="2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b="0" i="0" dirty="0">
              <a:latin typeface="Arial Regular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352090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677652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3117" y="6642000"/>
            <a:ext cx="2160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/>
              <a:t>Heer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96000" y="6642000"/>
            <a:ext cx="4800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 b="0" i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48884" y="6642000"/>
            <a:ext cx="2160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0" i="0">
                <a:solidFill>
                  <a:schemeClr val="bg1"/>
                </a:solidFill>
                <a:latin typeface="Arial Regular"/>
              </a:defRPr>
            </a:lvl1pPr>
          </a:lstStyle>
          <a:p>
            <a:fld id="{2C03746F-B42A-474D-94FA-02D6826DE61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B9E2F0F-18F5-004A-8931-56CE45757B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t="18163" b="72335"/>
          <a:stretch/>
        </p:blipFill>
        <p:spPr>
          <a:xfrm>
            <a:off x="5" y="2"/>
            <a:ext cx="12191995" cy="82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82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 Narrow Bold" panose="020B0606020202030204" pitchFamily="34" charset="0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ct val="140000"/>
        </a:lnSpc>
        <a:spcBef>
          <a:spcPts val="0"/>
        </a:spcBef>
        <a:spcAft>
          <a:spcPts val="1350"/>
        </a:spcAft>
        <a:buClr>
          <a:schemeClr val="tx2"/>
        </a:buClr>
        <a:buFont typeface="Wingdings" pitchFamily="2" charset="2"/>
        <a:buChar char="§"/>
        <a:defRPr sz="1350" b="0" i="0" kern="1200">
          <a:solidFill>
            <a:schemeClr val="tx1"/>
          </a:solidFill>
          <a:latin typeface="Arial Regular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181">
          <p15:clr>
            <a:srgbClr val="F26B43"/>
          </p15:clr>
        </p15:guide>
        <p15:guide id="4" pos="5579">
          <p15:clr>
            <a:srgbClr val="F26B43"/>
          </p15:clr>
        </p15:guide>
        <p15:guide id="5" orient="horz" pos="4182">
          <p15:clr>
            <a:srgbClr val="F26B43"/>
          </p15:clr>
        </p15:guide>
        <p15:guide id="6" orient="horz" pos="902">
          <p15:clr>
            <a:srgbClr val="F26B43"/>
          </p15:clr>
        </p15:guide>
        <p15:guide id="7" orient="horz" pos="4020">
          <p15:clr>
            <a:srgbClr val="F26B43"/>
          </p15:clr>
        </p15:guide>
        <p15:guide id="8" pos="4263">
          <p15:clr>
            <a:srgbClr val="F26B43"/>
          </p15:clr>
        </p15:guide>
        <p15:guide id="9" orient="horz" pos="520">
          <p15:clr>
            <a:srgbClr val="F26B43"/>
          </p15:clr>
        </p15:guide>
        <p15:guide id="10" orient="horz" pos="134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dirty="0" smtClean="0"/>
              <a:t>Update 2022 Annual Conference ESP</a:t>
            </a:r>
            <a:br>
              <a:rPr lang="de-AT" sz="2400" dirty="0" smtClean="0"/>
            </a:br>
            <a:r>
              <a:rPr lang="de-AT" sz="2400" dirty="0" smtClean="0"/>
              <a:t>19 </a:t>
            </a:r>
            <a:r>
              <a:rPr lang="de-AT" sz="2400" dirty="0" err="1" smtClean="0"/>
              <a:t>Oct</a:t>
            </a:r>
            <a:r>
              <a:rPr lang="de-AT" sz="2400" dirty="0" smtClean="0"/>
              <a:t> 22</a:t>
            </a:r>
            <a:endParaRPr lang="de-AT" sz="2400" dirty="0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839416" y="1124744"/>
            <a:ext cx="10363200" cy="21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none" baseline="0">
                <a:solidFill>
                  <a:schemeClr val="tx1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AT" sz="6000" dirty="0">
                <a:solidFill>
                  <a:srgbClr val="000000"/>
                </a:solidFill>
              </a:rPr>
              <a:t>EU P&amp;S MTI</a:t>
            </a:r>
            <a:r>
              <a:rPr lang="de-AT" sz="4800" dirty="0"/>
              <a:t/>
            </a:r>
            <a:br>
              <a:rPr lang="de-AT" sz="4800" dirty="0"/>
            </a:br>
            <a:r>
              <a:rPr lang="de-AT" sz="4800" dirty="0" err="1">
                <a:solidFill>
                  <a:srgbClr val="000000"/>
                </a:solidFill>
              </a:rPr>
              <a:t>Exercise</a:t>
            </a:r>
            <a:r>
              <a:rPr lang="de-AT" sz="4800" dirty="0">
                <a:solidFill>
                  <a:srgbClr val="000000"/>
                </a:solidFill>
              </a:rPr>
              <a:t> </a:t>
            </a:r>
            <a:r>
              <a:rPr lang="de-AT" sz="4800" dirty="0" smtClean="0">
                <a:solidFill>
                  <a:srgbClr val="000000"/>
                </a:solidFill>
              </a:rPr>
              <a:t>Series</a:t>
            </a:r>
            <a:endParaRPr lang="de-AT" sz="4800" kern="0" dirty="0" smtClean="0">
              <a:solidFill>
                <a:srgbClr val="000000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2F3A416-5039-4798-A97B-93E8B3A2967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1926" y="2361440"/>
            <a:ext cx="1368152" cy="121532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CF0E6E9-49F8-4EBB-B5F0-CBD83F38B7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202" y="3286907"/>
            <a:ext cx="1114422" cy="13570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2CEA996-16E9-4296-BEE0-060B6956A3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4467" y="4072844"/>
            <a:ext cx="604357" cy="78139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429" y="4306857"/>
            <a:ext cx="1154769" cy="1013370"/>
          </a:xfrm>
          <a:prstGeom prst="rect">
            <a:avLst/>
          </a:prstGeom>
        </p:spPr>
      </p:pic>
      <p:pic>
        <p:nvPicPr>
          <p:cNvPr id="10" name="Picture 113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94512" y="2868204"/>
            <a:ext cx="1353344" cy="1302278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187759412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86618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de-DE" dirty="0"/>
              <a:t>EU P&amp;S </a:t>
            </a:r>
            <a:r>
              <a:rPr lang="de-DE" dirty="0" smtClean="0"/>
              <a:t>MTI 8</a:t>
            </a:r>
            <a:r>
              <a:rPr lang="de-DE" baseline="30000" dirty="0" smtClean="0"/>
              <a:t>th</a:t>
            </a:r>
            <a:r>
              <a:rPr lang="de-DE" dirty="0" smtClean="0"/>
              <a:t> PCM &amp; 2022 Annual Conference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2136000" y="2924944"/>
            <a:ext cx="7920000" cy="801032"/>
          </a:xfrm>
        </p:spPr>
        <p:txBody>
          <a:bodyPr/>
          <a:lstStyle/>
          <a:p>
            <a:r>
              <a:rPr lang="de-DE" dirty="0"/>
              <a:t>BERGLÖWE 2023 / 2025</a:t>
            </a:r>
          </a:p>
        </p:txBody>
      </p:sp>
    </p:spTree>
    <p:extLst>
      <p:ext uri="{BB962C8B-B14F-4D97-AF65-F5344CB8AC3E}">
        <p14:creationId xmlns:p14="http://schemas.microsoft.com/office/powerpoint/2010/main" val="371005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>
                <a:solidFill>
                  <a:srgbClr val="FFFFFF"/>
                </a:solidFill>
                <a:cs typeface="+mn-cs"/>
              </a:rPr>
              <a:t>Heer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>
                <a:solidFill>
                  <a:srgbClr val="FFFFFF"/>
                </a:solidFill>
                <a:cs typeface="+mn-cs"/>
              </a:rPr>
              <a:t>UNCLASSIFIED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C03746F-B42A-474D-94FA-02D6826DE614}" type="slidenum">
              <a:rPr lang="de-DE">
                <a:solidFill>
                  <a:srgbClr val="FFFFFF"/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</a:t>
            </a:fld>
            <a:endParaRPr lang="de-DE">
              <a:solidFill>
                <a:srgbClr val="FFFFFF"/>
              </a:solidFill>
              <a:cs typeface="+mn-cs"/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sz="2300" dirty="0"/>
              <a:t>BERGLÖWE 2023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0E5DCE69-779D-4B2E-90C4-54AB0DDC2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1339" y="1165394"/>
            <a:ext cx="8569324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GB" altLang="de-DE" sz="2400" dirty="0">
                <a:solidFill>
                  <a:srgbClr val="000000"/>
                </a:solidFill>
                <a:latin typeface="Arial Unicode MS"/>
                <a:cs typeface="+mn-cs"/>
              </a:rPr>
              <a:t>Exercise had to be moved from AUT to DEU 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GB" altLang="de-DE" sz="2400" dirty="0">
              <a:solidFill>
                <a:srgbClr val="000000"/>
              </a:solidFill>
              <a:latin typeface="Arial Unicode MS"/>
              <a:cs typeface="+mn-cs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GB" altLang="de-DE" sz="2400" dirty="0">
                <a:solidFill>
                  <a:srgbClr val="000000"/>
                </a:solidFill>
                <a:latin typeface="Arial Unicode MS"/>
                <a:cs typeface="+mn-cs"/>
              </a:rPr>
              <a:t>Investigations are currently underway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GB" altLang="de-DE" sz="2400" dirty="0">
              <a:solidFill>
                <a:srgbClr val="000000"/>
              </a:solidFill>
              <a:latin typeface="Arial Unicode MS"/>
              <a:cs typeface="+mn-cs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GB" altLang="de-DE" sz="2400" dirty="0">
                <a:solidFill>
                  <a:srgbClr val="000000"/>
                </a:solidFill>
                <a:latin typeface="Arial Unicode MS"/>
                <a:cs typeface="+mn-cs"/>
              </a:rPr>
              <a:t>decision on details not before the end of 2022. </a:t>
            </a:r>
          </a:p>
          <a:p>
            <a:pPr eaLnBrk="0" hangingPunct="0"/>
            <a:endParaRPr lang="en-GB" altLang="de-DE" sz="2400" dirty="0">
              <a:solidFill>
                <a:srgbClr val="000000"/>
              </a:solidFill>
              <a:latin typeface="Arial Unicode MS"/>
              <a:cs typeface="+mn-cs"/>
            </a:endParaRPr>
          </a:p>
          <a:p>
            <a:pPr eaLnBrk="0" hangingPunct="0"/>
            <a:endParaRPr lang="en-GB" altLang="de-DE" sz="2400" dirty="0">
              <a:solidFill>
                <a:srgbClr val="000000"/>
              </a:solidFill>
              <a:latin typeface="Arial Unicode MS"/>
              <a:cs typeface="+mn-cs"/>
            </a:endParaRPr>
          </a:p>
          <a:p>
            <a:pPr eaLnBrk="0" hangingPunct="0"/>
            <a:r>
              <a:rPr lang="en-GB" altLang="de-DE" sz="2400" dirty="0">
                <a:solidFill>
                  <a:srgbClr val="000000"/>
                </a:solidFill>
                <a:latin typeface="Arial Unicode MS"/>
                <a:cs typeface="+mn-cs"/>
                <a:sym typeface="Wingdings" panose="05000000000000000000" pitchFamily="2" charset="2"/>
              </a:rPr>
              <a:t> </a:t>
            </a:r>
            <a:r>
              <a:rPr lang="en-GB" altLang="de-DE" sz="2400" dirty="0">
                <a:solidFill>
                  <a:srgbClr val="000000"/>
                </a:solidFill>
                <a:latin typeface="Arial Unicode MS"/>
                <a:cs typeface="+mn-cs"/>
              </a:rPr>
              <a:t>observers from MTI nations possible</a:t>
            </a:r>
          </a:p>
          <a:p>
            <a:pPr marL="457200" indent="-457200" eaLnBrk="0" hangingPunct="0">
              <a:buFont typeface="Arial" panose="020B0604020202020204" pitchFamily="34" charset="0"/>
              <a:buChar char="•"/>
            </a:pPr>
            <a:endParaRPr lang="en-GB" altLang="de-DE" sz="2400" dirty="0">
              <a:solidFill>
                <a:srgbClr val="000000"/>
              </a:solidFill>
              <a:latin typeface="Arial Unicode MS"/>
              <a:cs typeface="+mn-cs"/>
            </a:endParaRPr>
          </a:p>
          <a:p>
            <a:pPr eaLnBrk="0" hangingPunct="0"/>
            <a:r>
              <a:rPr lang="en-GB" altLang="de-DE" sz="2400" dirty="0">
                <a:solidFill>
                  <a:srgbClr val="000000"/>
                </a:solidFill>
                <a:latin typeface="Arial Unicode MS"/>
                <a:cs typeface="+mn-cs"/>
                <a:sym typeface="Wingdings" panose="05000000000000000000" pitchFamily="2" charset="2"/>
              </a:rPr>
              <a:t> </a:t>
            </a:r>
            <a:r>
              <a:rPr lang="en-GB" altLang="de-DE" sz="2400" dirty="0">
                <a:solidFill>
                  <a:srgbClr val="000000"/>
                </a:solidFill>
                <a:latin typeface="Arial Unicode MS"/>
                <a:cs typeface="+mn-cs"/>
              </a:rPr>
              <a:t>participation of POL and FRA platoons from partner BDEs</a:t>
            </a:r>
          </a:p>
        </p:txBody>
      </p:sp>
    </p:spTree>
    <p:extLst>
      <p:ext uri="{BB962C8B-B14F-4D97-AF65-F5344CB8AC3E}">
        <p14:creationId xmlns:p14="http://schemas.microsoft.com/office/powerpoint/2010/main" val="305326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>
                <a:solidFill>
                  <a:srgbClr val="FFFFFF"/>
                </a:solidFill>
                <a:cs typeface="+mn-cs"/>
              </a:rPr>
              <a:t>Heer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>
                <a:solidFill>
                  <a:srgbClr val="FFFFFF"/>
                </a:solidFill>
                <a:cs typeface="+mn-cs"/>
              </a:rPr>
              <a:t>UNCLASSIFIED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C03746F-B42A-474D-94FA-02D6826DE614}" type="slidenum">
              <a:rPr lang="de-DE">
                <a:solidFill>
                  <a:srgbClr val="FFFFFF"/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</a:t>
            </a:fld>
            <a:endParaRPr lang="de-DE">
              <a:solidFill>
                <a:srgbClr val="FFFFFF"/>
              </a:solidFill>
              <a:cs typeface="+mn-cs"/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sz="2300" dirty="0"/>
              <a:t>BERGLÖWE 2025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CD4A7A-DFA7-4B91-945C-37C75491E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9864" y="1056094"/>
            <a:ext cx="8389118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GB" altLang="de-DE" sz="2400" dirty="0">
                <a:solidFill>
                  <a:srgbClr val="000000"/>
                </a:solidFill>
                <a:latin typeface="Arial Unicode MS"/>
                <a:cs typeface="+mn-cs"/>
              </a:rPr>
              <a:t>participation of FOC units from </a:t>
            </a:r>
            <a:r>
              <a:rPr lang="de-DE" altLang="de-DE" sz="2400" dirty="0">
                <a:solidFill>
                  <a:srgbClr val="000000"/>
                </a:solidFill>
                <a:latin typeface="Arial Unicode MS"/>
                <a:cs typeface="+mn-cs"/>
              </a:rPr>
              <a:t>MTI </a:t>
            </a:r>
            <a:r>
              <a:rPr lang="de-DE" altLang="de-DE" sz="2400" dirty="0" err="1">
                <a:solidFill>
                  <a:srgbClr val="000000"/>
                </a:solidFill>
                <a:latin typeface="Arial Unicode MS"/>
                <a:cs typeface="+mn-cs"/>
              </a:rPr>
              <a:t>nations</a:t>
            </a:r>
            <a:r>
              <a:rPr lang="de-DE" altLang="de-DE" sz="2400" dirty="0">
                <a:solidFill>
                  <a:srgbClr val="000000"/>
                </a:solidFill>
                <a:latin typeface="Arial Unicode MS"/>
                <a:cs typeface="+mn-cs"/>
              </a:rPr>
              <a:t> possible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de-DE" altLang="de-DE" sz="2400" dirty="0">
              <a:solidFill>
                <a:srgbClr val="000000"/>
              </a:solidFill>
              <a:latin typeface="Arial Unicode MS"/>
              <a:cs typeface="+mn-cs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GB" altLang="de-DE" sz="2400" dirty="0">
                <a:solidFill>
                  <a:srgbClr val="000000"/>
                </a:solidFill>
                <a:latin typeface="Arial Unicode MS"/>
                <a:cs typeface="+mn-cs"/>
              </a:rPr>
              <a:t>Scope of exercise depends on terrain</a:t>
            </a:r>
          </a:p>
          <a:p>
            <a:pPr eaLnBrk="0" hangingPunct="0"/>
            <a:endParaRPr lang="en-GB" altLang="de-DE" sz="2400" dirty="0">
              <a:solidFill>
                <a:srgbClr val="000000"/>
              </a:solidFill>
              <a:latin typeface="Arial Unicode MS"/>
              <a:cs typeface="+mn-cs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de-DE" altLang="de-DE" sz="2400" dirty="0">
                <a:solidFill>
                  <a:srgbClr val="000000"/>
                </a:solidFill>
                <a:latin typeface="Arial Unicode MS"/>
                <a:cs typeface="+mn-cs"/>
              </a:rPr>
              <a:t>RODOPE 2024 </a:t>
            </a:r>
            <a:r>
              <a:rPr lang="de-DE" altLang="de-DE" sz="2400" dirty="0" err="1">
                <a:solidFill>
                  <a:srgbClr val="000000"/>
                </a:solidFill>
                <a:latin typeface="Arial Unicode MS"/>
                <a:cs typeface="+mn-cs"/>
              </a:rPr>
              <a:t>can</a:t>
            </a:r>
            <a:r>
              <a:rPr lang="de-DE" altLang="de-DE" sz="2400" dirty="0">
                <a:solidFill>
                  <a:srgbClr val="000000"/>
                </a:solidFill>
                <a:latin typeface="Arial Unicode MS"/>
                <a:cs typeface="+mn-cs"/>
              </a:rPr>
              <a:t> </a:t>
            </a:r>
            <a:r>
              <a:rPr lang="de-DE" altLang="de-DE" sz="2400" dirty="0" err="1">
                <a:solidFill>
                  <a:srgbClr val="000000"/>
                </a:solidFill>
                <a:latin typeface="Arial Unicode MS"/>
                <a:cs typeface="+mn-cs"/>
              </a:rPr>
              <a:t>be</a:t>
            </a:r>
            <a:r>
              <a:rPr lang="de-DE" altLang="de-DE" sz="2400" dirty="0">
                <a:solidFill>
                  <a:srgbClr val="000000"/>
                </a:solidFill>
                <a:latin typeface="Arial Unicode MS"/>
                <a:cs typeface="+mn-cs"/>
              </a:rPr>
              <a:t> </a:t>
            </a:r>
            <a:r>
              <a:rPr lang="de-DE" altLang="de-DE" sz="2400" dirty="0" err="1">
                <a:solidFill>
                  <a:srgbClr val="000000"/>
                </a:solidFill>
                <a:latin typeface="Arial Unicode MS"/>
                <a:cs typeface="+mn-cs"/>
              </a:rPr>
              <a:t>used</a:t>
            </a:r>
            <a:r>
              <a:rPr lang="de-DE" altLang="de-DE" sz="2400" dirty="0">
                <a:solidFill>
                  <a:srgbClr val="000000"/>
                </a:solidFill>
                <a:latin typeface="Arial Unicode MS"/>
                <a:cs typeface="+mn-cs"/>
              </a:rPr>
              <a:t> </a:t>
            </a:r>
            <a:r>
              <a:rPr lang="de-DE" altLang="de-DE" sz="2400" dirty="0" err="1">
                <a:solidFill>
                  <a:srgbClr val="000000"/>
                </a:solidFill>
                <a:latin typeface="Arial Unicode MS"/>
                <a:cs typeface="+mn-cs"/>
              </a:rPr>
              <a:t>as</a:t>
            </a:r>
            <a:r>
              <a:rPr lang="de-DE" altLang="de-DE" sz="2400" dirty="0">
                <a:solidFill>
                  <a:srgbClr val="000000"/>
                </a:solidFill>
                <a:latin typeface="Arial Unicode MS"/>
                <a:cs typeface="+mn-cs"/>
              </a:rPr>
              <a:t> a </a:t>
            </a:r>
            <a:r>
              <a:rPr lang="de-DE" altLang="de-DE" sz="2400" dirty="0" err="1">
                <a:solidFill>
                  <a:srgbClr val="000000"/>
                </a:solidFill>
                <a:latin typeface="Arial Unicode MS"/>
                <a:cs typeface="+mn-cs"/>
              </a:rPr>
              <a:t>preparation</a:t>
            </a:r>
            <a:r>
              <a:rPr lang="de-DE" altLang="de-DE" sz="2400" dirty="0">
                <a:solidFill>
                  <a:srgbClr val="000000"/>
                </a:solidFill>
                <a:latin typeface="Arial Unicode MS"/>
                <a:cs typeface="+mn-cs"/>
              </a:rPr>
              <a:t> 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de-DE" altLang="de-DE" sz="2400" dirty="0">
              <a:solidFill>
                <a:srgbClr val="000000"/>
              </a:solidFill>
              <a:latin typeface="Arial Unicode MS"/>
              <a:cs typeface="+mn-cs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de-DE" altLang="de-DE" sz="2400" dirty="0" err="1">
                <a:solidFill>
                  <a:srgbClr val="000000"/>
                </a:solidFill>
                <a:latin typeface="Arial Unicode MS"/>
                <a:cs typeface="+mn-cs"/>
              </a:rPr>
              <a:t>Specifications</a:t>
            </a:r>
            <a:r>
              <a:rPr lang="de-DE" altLang="de-DE" sz="2400" dirty="0">
                <a:solidFill>
                  <a:srgbClr val="000000"/>
                </a:solidFill>
                <a:latin typeface="Arial Unicode MS"/>
                <a:cs typeface="+mn-cs"/>
              </a:rPr>
              <a:t> </a:t>
            </a:r>
            <a:r>
              <a:rPr lang="de-DE" altLang="de-DE" sz="2400" dirty="0" err="1">
                <a:solidFill>
                  <a:srgbClr val="000000"/>
                </a:solidFill>
                <a:latin typeface="Arial Unicode MS"/>
                <a:cs typeface="+mn-cs"/>
              </a:rPr>
              <a:t>according</a:t>
            </a:r>
            <a:r>
              <a:rPr lang="de-DE" altLang="de-DE" sz="2400" dirty="0">
                <a:solidFill>
                  <a:srgbClr val="000000"/>
                </a:solidFill>
                <a:latin typeface="Arial Unicode MS"/>
                <a:cs typeface="+mn-cs"/>
              </a:rPr>
              <a:t> </a:t>
            </a:r>
            <a:r>
              <a:rPr lang="de-DE" altLang="de-DE" sz="2400" dirty="0" err="1">
                <a:solidFill>
                  <a:srgbClr val="000000"/>
                </a:solidFill>
                <a:latin typeface="Arial Unicode MS"/>
                <a:cs typeface="+mn-cs"/>
              </a:rPr>
              <a:t>to</a:t>
            </a:r>
            <a:r>
              <a:rPr lang="de-DE" altLang="de-DE" sz="2400" dirty="0">
                <a:solidFill>
                  <a:srgbClr val="000000"/>
                </a:solidFill>
                <a:latin typeface="Arial Unicode MS"/>
                <a:cs typeface="+mn-cs"/>
              </a:rPr>
              <a:t> Observer BL 2023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BAC674F6-13CF-4621-9A9B-B3E2361D9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05490"/>
            <a:ext cx="176202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de-DE" altLang="de-DE" sz="1000">
                <a:solidFill>
                  <a:srgbClr val="000000"/>
                </a:solidFill>
                <a:latin typeface="Arial Unicode MS"/>
                <a:cs typeface="+mn-cs"/>
              </a:rPr>
              <a:t>can be used for preparation</a:t>
            </a:r>
            <a:r>
              <a:rPr lang="de-DE" altLang="de-DE" sz="600">
                <a:solidFill>
                  <a:srgbClr val="000000"/>
                </a:solidFill>
                <a:latin typeface="Arial" panose="020B0604020202020204"/>
                <a:cs typeface="+mn-cs"/>
              </a:rPr>
              <a:t> </a:t>
            </a:r>
            <a:endParaRPr lang="de-DE" altLang="de-DE" sz="180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31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>
                <a:solidFill>
                  <a:srgbClr val="FFFFFF"/>
                </a:solidFill>
                <a:cs typeface="+mn-cs"/>
              </a:rPr>
              <a:t>Heer</a:t>
            </a:r>
            <a:endParaRPr lang="de-DE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rgbClr val="FFFFFF"/>
                </a:solidFill>
                <a:cs typeface="+mn-cs"/>
              </a:rPr>
              <a:t>Offen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2C03746F-B42A-474D-94FA-02D6826DE614}" type="slidenum">
              <a:rPr lang="de-DE">
                <a:solidFill>
                  <a:srgbClr val="FFFFFF"/>
                </a:solidFill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de-DE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Gebirgsjägerbrigade 23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840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Alpine Defense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6367887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strike="sngStrike" dirty="0" err="1" smtClean="0"/>
              <a:t>Rhodope</a:t>
            </a:r>
            <a:r>
              <a:rPr lang="de-AT" strike="sngStrike" dirty="0" smtClean="0"/>
              <a:t> 23</a:t>
            </a:r>
          </a:p>
          <a:p>
            <a:r>
              <a:rPr lang="de-AT" dirty="0" err="1" smtClean="0"/>
              <a:t>Rhodope</a:t>
            </a:r>
            <a:r>
              <a:rPr lang="de-AT" dirty="0" smtClean="0"/>
              <a:t> 24 End of March 2024 (2 </a:t>
            </a:r>
            <a:r>
              <a:rPr lang="de-AT" dirty="0" err="1" smtClean="0"/>
              <a:t>weeks</a:t>
            </a:r>
            <a:r>
              <a:rPr lang="de-AT" smtClean="0"/>
              <a:t>)</a:t>
            </a:r>
            <a:endParaRPr lang="de-AT" dirty="0" smtClean="0"/>
          </a:p>
          <a:p>
            <a:r>
              <a:rPr lang="de-AT" dirty="0" smtClean="0"/>
              <a:t>Alpine Defense 24 (</a:t>
            </a:r>
            <a:r>
              <a:rPr lang="de-AT" dirty="0" err="1" smtClean="0"/>
              <a:t>two</a:t>
            </a:r>
            <a:r>
              <a:rPr lang="de-AT" dirty="0" smtClean="0"/>
              <a:t> </a:t>
            </a:r>
            <a:r>
              <a:rPr lang="de-AT" dirty="0" err="1" smtClean="0"/>
              <a:t>Weeks</a:t>
            </a:r>
            <a:r>
              <a:rPr lang="de-AT" dirty="0" smtClean="0"/>
              <a:t> </a:t>
            </a:r>
            <a:r>
              <a:rPr lang="de-AT" dirty="0" err="1" smtClean="0"/>
              <a:t>during</a:t>
            </a:r>
            <a:r>
              <a:rPr lang="de-AT" dirty="0" smtClean="0"/>
              <a:t> </a:t>
            </a:r>
            <a:r>
              <a:rPr lang="de-AT" dirty="0" err="1" smtClean="0"/>
              <a:t>Week</a:t>
            </a:r>
            <a:r>
              <a:rPr lang="de-AT" dirty="0" smtClean="0"/>
              <a:t> 38 – 41TBD)</a:t>
            </a:r>
            <a:endParaRPr lang="de-AT" dirty="0"/>
          </a:p>
          <a:p>
            <a:r>
              <a:rPr lang="de-AT" dirty="0" smtClean="0"/>
              <a:t>Mountain </a:t>
            </a:r>
            <a:r>
              <a:rPr lang="de-AT" dirty="0" err="1" smtClean="0"/>
              <a:t>Hornet</a:t>
            </a:r>
            <a:endParaRPr lang="de-AT" dirty="0" smtClean="0"/>
          </a:p>
          <a:p>
            <a:r>
              <a:rPr lang="de-AT" dirty="0" err="1" smtClean="0"/>
              <a:t>Triglav</a:t>
            </a:r>
            <a:r>
              <a:rPr lang="de-AT" dirty="0" smtClean="0"/>
              <a:t> Star</a:t>
            </a:r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Exercise</a:t>
            </a:r>
            <a:r>
              <a:rPr lang="de-AT" dirty="0" smtClean="0"/>
              <a:t> Series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3598048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30381" y="1770066"/>
            <a:ext cx="13769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 smtClean="0"/>
              <a:t>EMT</a:t>
            </a:r>
            <a:endParaRPr lang="de-AT" sz="1400" dirty="0"/>
          </a:p>
        </p:txBody>
      </p:sp>
      <p:sp>
        <p:nvSpPr>
          <p:cNvPr id="5" name="Textfeld 4"/>
          <p:cNvSpPr txBox="1"/>
          <p:nvPr/>
        </p:nvSpPr>
        <p:spPr>
          <a:xfrm>
            <a:off x="230381" y="2150009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 smtClean="0"/>
              <a:t>BERGLÖWE</a:t>
            </a:r>
            <a:endParaRPr lang="de-AT" sz="1400" dirty="0"/>
          </a:p>
        </p:txBody>
      </p:sp>
      <p:sp>
        <p:nvSpPr>
          <p:cNvPr id="6" name="Textfeld 5"/>
          <p:cNvSpPr txBox="1"/>
          <p:nvPr/>
        </p:nvSpPr>
        <p:spPr>
          <a:xfrm>
            <a:off x="258375" y="2952022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 smtClean="0"/>
              <a:t>RHODOPE</a:t>
            </a:r>
            <a:endParaRPr lang="de-AT" sz="1400" dirty="0"/>
          </a:p>
        </p:txBody>
      </p:sp>
      <p:sp>
        <p:nvSpPr>
          <p:cNvPr id="7" name="Textfeld 6"/>
          <p:cNvSpPr txBox="1"/>
          <p:nvPr/>
        </p:nvSpPr>
        <p:spPr>
          <a:xfrm>
            <a:off x="227394" y="3895967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 smtClean="0"/>
              <a:t>ALPINE DEFENSE</a:t>
            </a:r>
            <a:endParaRPr lang="de-AT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222125" y="4265154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 smtClean="0"/>
              <a:t>COLD RESPONSE</a:t>
            </a:r>
            <a:endParaRPr lang="de-AT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3215680" y="836712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 smtClean="0"/>
              <a:t>2023</a:t>
            </a:r>
            <a:endParaRPr lang="de-AT" sz="1600" dirty="0"/>
          </a:p>
        </p:txBody>
      </p:sp>
      <p:sp>
        <p:nvSpPr>
          <p:cNvPr id="10" name="Textfeld 9"/>
          <p:cNvSpPr txBox="1"/>
          <p:nvPr/>
        </p:nvSpPr>
        <p:spPr>
          <a:xfrm>
            <a:off x="6348028" y="836712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 smtClean="0"/>
              <a:t>2024</a:t>
            </a:r>
            <a:endParaRPr lang="de-AT" sz="1600" dirty="0"/>
          </a:p>
        </p:txBody>
      </p:sp>
      <p:sp>
        <p:nvSpPr>
          <p:cNvPr id="11" name="Textfeld 10"/>
          <p:cNvSpPr txBox="1"/>
          <p:nvPr/>
        </p:nvSpPr>
        <p:spPr>
          <a:xfrm>
            <a:off x="9764748" y="836712"/>
            <a:ext cx="6998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 smtClean="0"/>
              <a:t>2025</a:t>
            </a:r>
            <a:endParaRPr lang="de-AT" sz="1600" dirty="0"/>
          </a:p>
        </p:txBody>
      </p:sp>
      <p:cxnSp>
        <p:nvCxnSpPr>
          <p:cNvPr id="12" name="Gerader Verbinder 11"/>
          <p:cNvCxnSpPr/>
          <p:nvPr/>
        </p:nvCxnSpPr>
        <p:spPr>
          <a:xfrm>
            <a:off x="5015880" y="908720"/>
            <a:ext cx="0" cy="57069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8306197" y="908720"/>
            <a:ext cx="0" cy="56636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/>
          <p:cNvCxnSpPr/>
          <p:nvPr/>
        </p:nvCxnSpPr>
        <p:spPr>
          <a:xfrm>
            <a:off x="2711624" y="1266814"/>
            <a:ext cx="20202" cy="499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/>
          <p:cNvCxnSpPr/>
          <p:nvPr/>
        </p:nvCxnSpPr>
        <p:spPr>
          <a:xfrm flipH="1">
            <a:off x="1963900" y="896112"/>
            <a:ext cx="11204" cy="56836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/>
          <p:cNvCxnSpPr/>
          <p:nvPr/>
        </p:nvCxnSpPr>
        <p:spPr>
          <a:xfrm flipV="1">
            <a:off x="263352" y="1771031"/>
            <a:ext cx="11665296" cy="17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/>
          <p:cNvCxnSpPr/>
          <p:nvPr/>
        </p:nvCxnSpPr>
        <p:spPr>
          <a:xfrm>
            <a:off x="3458433" y="1266814"/>
            <a:ext cx="20202" cy="499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/>
          <p:cNvCxnSpPr/>
          <p:nvPr/>
        </p:nvCxnSpPr>
        <p:spPr>
          <a:xfrm>
            <a:off x="4254930" y="1266814"/>
            <a:ext cx="20202" cy="499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1969894" y="128814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 err="1" smtClean="0"/>
              <a:t>Qu</a:t>
            </a:r>
            <a:r>
              <a:rPr lang="de-AT" sz="1600" dirty="0" smtClean="0"/>
              <a:t> I</a:t>
            </a:r>
            <a:endParaRPr lang="de-AT" sz="1600" dirty="0"/>
          </a:p>
        </p:txBody>
      </p:sp>
      <p:sp>
        <p:nvSpPr>
          <p:cNvPr id="20" name="Textfeld 19"/>
          <p:cNvSpPr txBox="1"/>
          <p:nvPr/>
        </p:nvSpPr>
        <p:spPr>
          <a:xfrm>
            <a:off x="2725218" y="126681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 err="1" smtClean="0"/>
              <a:t>Qu</a:t>
            </a:r>
            <a:r>
              <a:rPr lang="de-AT" sz="1600" dirty="0" smtClean="0"/>
              <a:t> II</a:t>
            </a:r>
            <a:endParaRPr lang="de-AT" sz="1600" dirty="0"/>
          </a:p>
        </p:txBody>
      </p:sp>
      <p:sp>
        <p:nvSpPr>
          <p:cNvPr id="21" name="Textfeld 20"/>
          <p:cNvSpPr txBox="1"/>
          <p:nvPr/>
        </p:nvSpPr>
        <p:spPr>
          <a:xfrm>
            <a:off x="3501146" y="1266814"/>
            <a:ext cx="753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 err="1" smtClean="0"/>
              <a:t>Qu</a:t>
            </a:r>
            <a:r>
              <a:rPr lang="de-AT" sz="1600" dirty="0" smtClean="0"/>
              <a:t> III</a:t>
            </a:r>
            <a:endParaRPr lang="de-AT" sz="1600" dirty="0"/>
          </a:p>
        </p:txBody>
      </p:sp>
      <p:sp>
        <p:nvSpPr>
          <p:cNvPr id="22" name="Textfeld 21"/>
          <p:cNvSpPr txBox="1"/>
          <p:nvPr/>
        </p:nvSpPr>
        <p:spPr>
          <a:xfrm>
            <a:off x="4275133" y="1266814"/>
            <a:ext cx="776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 err="1" smtClean="0"/>
              <a:t>Qu</a:t>
            </a:r>
            <a:r>
              <a:rPr lang="de-AT" sz="1600" dirty="0" smtClean="0"/>
              <a:t> IV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399288" y="6403047"/>
            <a:ext cx="2888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 err="1" smtClean="0"/>
              <a:t>Qu</a:t>
            </a:r>
            <a:r>
              <a:rPr lang="de-AT" sz="1100" dirty="0" smtClean="0"/>
              <a:t> …. </a:t>
            </a:r>
            <a:r>
              <a:rPr lang="de-AT" sz="1100" dirty="0" err="1" smtClean="0"/>
              <a:t>Quarter</a:t>
            </a:r>
            <a:r>
              <a:rPr lang="de-AT" sz="1100" dirty="0" smtClean="0"/>
              <a:t> </a:t>
            </a:r>
            <a:r>
              <a:rPr lang="de-AT" sz="1100" dirty="0" err="1" smtClean="0"/>
              <a:t>of</a:t>
            </a:r>
            <a:r>
              <a:rPr lang="de-AT" sz="1100" dirty="0" smtClean="0"/>
              <a:t> a </a:t>
            </a:r>
            <a:r>
              <a:rPr lang="de-AT" sz="1100" dirty="0" err="1" smtClean="0"/>
              <a:t>year</a:t>
            </a:r>
            <a:endParaRPr lang="de-AT" sz="1100" dirty="0"/>
          </a:p>
        </p:txBody>
      </p:sp>
      <p:cxnSp>
        <p:nvCxnSpPr>
          <p:cNvPr id="24" name="Gerader Verbinder 23"/>
          <p:cNvCxnSpPr/>
          <p:nvPr/>
        </p:nvCxnSpPr>
        <p:spPr>
          <a:xfrm>
            <a:off x="5901626" y="1268760"/>
            <a:ext cx="20202" cy="499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/>
          <p:cNvCxnSpPr/>
          <p:nvPr/>
        </p:nvCxnSpPr>
        <p:spPr>
          <a:xfrm>
            <a:off x="6648435" y="1268760"/>
            <a:ext cx="20202" cy="499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/>
          <p:cNvCxnSpPr/>
          <p:nvPr/>
        </p:nvCxnSpPr>
        <p:spPr>
          <a:xfrm>
            <a:off x="7472125" y="1266814"/>
            <a:ext cx="20202" cy="499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5159896" y="129008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 err="1" smtClean="0"/>
              <a:t>Qu</a:t>
            </a:r>
            <a:r>
              <a:rPr lang="de-AT" sz="1600" dirty="0" smtClean="0"/>
              <a:t> I</a:t>
            </a:r>
            <a:endParaRPr lang="de-AT" sz="1600" dirty="0"/>
          </a:p>
        </p:txBody>
      </p:sp>
      <p:sp>
        <p:nvSpPr>
          <p:cNvPr id="28" name="Textfeld 27"/>
          <p:cNvSpPr txBox="1"/>
          <p:nvPr/>
        </p:nvSpPr>
        <p:spPr>
          <a:xfrm>
            <a:off x="5915220" y="1268760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 err="1" smtClean="0"/>
              <a:t>Qu</a:t>
            </a:r>
            <a:r>
              <a:rPr lang="de-AT" sz="1600" dirty="0" smtClean="0"/>
              <a:t> II</a:t>
            </a:r>
            <a:endParaRPr lang="de-AT" sz="1600" dirty="0"/>
          </a:p>
        </p:txBody>
      </p:sp>
      <p:sp>
        <p:nvSpPr>
          <p:cNvPr id="29" name="Textfeld 28"/>
          <p:cNvSpPr txBox="1"/>
          <p:nvPr/>
        </p:nvSpPr>
        <p:spPr>
          <a:xfrm>
            <a:off x="6691148" y="1268760"/>
            <a:ext cx="753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 err="1" smtClean="0"/>
              <a:t>Qu</a:t>
            </a:r>
            <a:r>
              <a:rPr lang="de-AT" sz="1600" dirty="0" smtClean="0"/>
              <a:t> III</a:t>
            </a:r>
            <a:endParaRPr lang="de-AT" sz="1600" dirty="0"/>
          </a:p>
        </p:txBody>
      </p:sp>
      <p:sp>
        <p:nvSpPr>
          <p:cNvPr id="30" name="Textfeld 29"/>
          <p:cNvSpPr txBox="1"/>
          <p:nvPr/>
        </p:nvSpPr>
        <p:spPr>
          <a:xfrm>
            <a:off x="7465135" y="1268760"/>
            <a:ext cx="776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 err="1" smtClean="0"/>
              <a:t>Qu</a:t>
            </a:r>
            <a:r>
              <a:rPr lang="de-AT" sz="1600" dirty="0" smtClean="0"/>
              <a:t> IV</a:t>
            </a:r>
          </a:p>
        </p:txBody>
      </p:sp>
      <p:cxnSp>
        <p:nvCxnSpPr>
          <p:cNvPr id="31" name="Gerader Verbinder 30"/>
          <p:cNvCxnSpPr/>
          <p:nvPr/>
        </p:nvCxnSpPr>
        <p:spPr>
          <a:xfrm>
            <a:off x="9141986" y="1268760"/>
            <a:ext cx="20202" cy="499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/>
          <p:cNvCxnSpPr/>
          <p:nvPr/>
        </p:nvCxnSpPr>
        <p:spPr>
          <a:xfrm>
            <a:off x="9888795" y="1268760"/>
            <a:ext cx="20202" cy="499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/>
          <p:cNvCxnSpPr/>
          <p:nvPr/>
        </p:nvCxnSpPr>
        <p:spPr>
          <a:xfrm>
            <a:off x="10685292" y="1268760"/>
            <a:ext cx="20202" cy="499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>
          <a:xfrm>
            <a:off x="8400256" y="129008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 err="1" smtClean="0"/>
              <a:t>Qu</a:t>
            </a:r>
            <a:r>
              <a:rPr lang="de-AT" sz="1600" dirty="0" smtClean="0"/>
              <a:t> I</a:t>
            </a:r>
            <a:endParaRPr lang="de-AT" sz="1600" dirty="0"/>
          </a:p>
        </p:txBody>
      </p:sp>
      <p:sp>
        <p:nvSpPr>
          <p:cNvPr id="35" name="Textfeld 34"/>
          <p:cNvSpPr txBox="1"/>
          <p:nvPr/>
        </p:nvSpPr>
        <p:spPr>
          <a:xfrm>
            <a:off x="9155580" y="1268760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 err="1" smtClean="0"/>
              <a:t>Qu</a:t>
            </a:r>
            <a:r>
              <a:rPr lang="de-AT" sz="1600" dirty="0" smtClean="0"/>
              <a:t> II</a:t>
            </a:r>
            <a:endParaRPr lang="de-AT" sz="1600" dirty="0"/>
          </a:p>
        </p:txBody>
      </p:sp>
      <p:sp>
        <p:nvSpPr>
          <p:cNvPr id="36" name="Textfeld 35"/>
          <p:cNvSpPr txBox="1"/>
          <p:nvPr/>
        </p:nvSpPr>
        <p:spPr>
          <a:xfrm>
            <a:off x="9931508" y="1268760"/>
            <a:ext cx="753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 err="1" smtClean="0"/>
              <a:t>Qu</a:t>
            </a:r>
            <a:r>
              <a:rPr lang="de-AT" sz="1600" dirty="0" smtClean="0"/>
              <a:t> III</a:t>
            </a:r>
            <a:endParaRPr lang="de-AT" sz="1600" dirty="0"/>
          </a:p>
        </p:txBody>
      </p:sp>
      <p:sp>
        <p:nvSpPr>
          <p:cNvPr id="37" name="Textfeld 36"/>
          <p:cNvSpPr txBox="1"/>
          <p:nvPr/>
        </p:nvSpPr>
        <p:spPr>
          <a:xfrm>
            <a:off x="10705495" y="1268760"/>
            <a:ext cx="776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 err="1" smtClean="0"/>
              <a:t>Qu</a:t>
            </a:r>
            <a:r>
              <a:rPr lang="de-AT" sz="1600" dirty="0" smtClean="0"/>
              <a:t> IV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233326" y="4672017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 smtClean="0"/>
              <a:t>TRIGLAV STAR</a:t>
            </a:r>
            <a:endParaRPr lang="de-AT" sz="1400" dirty="0"/>
          </a:p>
        </p:txBody>
      </p:sp>
      <p:sp>
        <p:nvSpPr>
          <p:cNvPr id="42" name="Textfeld 41"/>
          <p:cNvSpPr txBox="1"/>
          <p:nvPr/>
        </p:nvSpPr>
        <p:spPr>
          <a:xfrm>
            <a:off x="236313" y="5052768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 err="1" smtClean="0"/>
              <a:t>xxxxxxx</a:t>
            </a:r>
            <a:endParaRPr lang="de-AT" sz="1400" dirty="0"/>
          </a:p>
        </p:txBody>
      </p:sp>
      <p:cxnSp>
        <p:nvCxnSpPr>
          <p:cNvPr id="43" name="Gerader Verbinder 42"/>
          <p:cNvCxnSpPr/>
          <p:nvPr/>
        </p:nvCxnSpPr>
        <p:spPr>
          <a:xfrm flipV="1">
            <a:off x="263352" y="2131071"/>
            <a:ext cx="11665296" cy="17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/>
          <p:cNvCxnSpPr/>
          <p:nvPr/>
        </p:nvCxnSpPr>
        <p:spPr>
          <a:xfrm flipV="1">
            <a:off x="263352" y="2491111"/>
            <a:ext cx="11665296" cy="17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r Verbinder 44"/>
          <p:cNvCxnSpPr/>
          <p:nvPr/>
        </p:nvCxnSpPr>
        <p:spPr>
          <a:xfrm flipV="1">
            <a:off x="263352" y="2851151"/>
            <a:ext cx="11665296" cy="17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Grafik 45">
            <a:extLst>
              <a:ext uri="{FF2B5EF4-FFF2-40B4-BE49-F238E27FC236}">
                <a16:creationId xmlns:a16="http://schemas.microsoft.com/office/drawing/2014/main" id="{D2F3A416-5039-4798-A97B-93E8B3A2967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4601" y="2151087"/>
            <a:ext cx="387501" cy="344216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BCF0E6E9-49F8-4EBB-B5F0-CBD83F38B7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6341" y="2522708"/>
            <a:ext cx="240296" cy="2926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12CEA996-16E9-4296-BEE0-060B6956A3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1185" y="2710553"/>
            <a:ext cx="130314" cy="168487"/>
          </a:xfrm>
          <a:prstGeom prst="rect">
            <a:avLst/>
          </a:prstGeom>
        </p:spPr>
      </p:pic>
      <p:sp>
        <p:nvSpPr>
          <p:cNvPr id="49" name="Textfeld 48"/>
          <p:cNvSpPr txBox="1"/>
          <p:nvPr/>
        </p:nvSpPr>
        <p:spPr>
          <a:xfrm>
            <a:off x="236313" y="2571263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 smtClean="0"/>
              <a:t>CAX EDELWEISS</a:t>
            </a:r>
            <a:endParaRPr lang="de-AT" sz="1400" dirty="0"/>
          </a:p>
        </p:txBody>
      </p:sp>
      <p:sp>
        <p:nvSpPr>
          <p:cNvPr id="50" name="Textfeld 49"/>
          <p:cNvSpPr txBox="1"/>
          <p:nvPr/>
        </p:nvSpPr>
        <p:spPr>
          <a:xfrm>
            <a:off x="227393" y="3545121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 smtClean="0"/>
              <a:t>MOUNTAIN HORNET</a:t>
            </a:r>
            <a:endParaRPr lang="de-AT" sz="1400" dirty="0"/>
          </a:p>
        </p:txBody>
      </p:sp>
      <p:pic>
        <p:nvPicPr>
          <p:cNvPr id="54" name="Grafik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863" y="1811247"/>
            <a:ext cx="303795" cy="266596"/>
          </a:xfrm>
          <a:prstGeom prst="rect">
            <a:avLst/>
          </a:prstGeom>
        </p:spPr>
      </p:pic>
      <p:sp>
        <p:nvSpPr>
          <p:cNvPr id="67" name="Textfeld 66"/>
          <p:cNvSpPr txBox="1"/>
          <p:nvPr/>
        </p:nvSpPr>
        <p:spPr>
          <a:xfrm>
            <a:off x="3559658" y="2203079"/>
            <a:ext cx="692841" cy="2616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1100" b="1" dirty="0" smtClean="0"/>
              <a:t>BL23</a:t>
            </a:r>
            <a:endParaRPr lang="de-AT" sz="1100" b="1" dirty="0"/>
          </a:p>
        </p:txBody>
      </p:sp>
      <p:cxnSp>
        <p:nvCxnSpPr>
          <p:cNvPr id="74" name="Gerader Verbinder 73"/>
          <p:cNvCxnSpPr/>
          <p:nvPr/>
        </p:nvCxnSpPr>
        <p:spPr>
          <a:xfrm flipV="1">
            <a:off x="263352" y="3283199"/>
            <a:ext cx="11665296" cy="17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r Verbinder 74"/>
          <p:cNvCxnSpPr/>
          <p:nvPr/>
        </p:nvCxnSpPr>
        <p:spPr>
          <a:xfrm flipV="1">
            <a:off x="263352" y="3501008"/>
            <a:ext cx="11665296" cy="17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r Verbinder 75"/>
          <p:cNvCxnSpPr/>
          <p:nvPr/>
        </p:nvCxnSpPr>
        <p:spPr>
          <a:xfrm flipV="1">
            <a:off x="263352" y="3889068"/>
            <a:ext cx="11665296" cy="17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r Verbinder 76"/>
          <p:cNvCxnSpPr/>
          <p:nvPr/>
        </p:nvCxnSpPr>
        <p:spPr>
          <a:xfrm flipV="1">
            <a:off x="263352" y="4221088"/>
            <a:ext cx="11665296" cy="17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r Verbinder 77"/>
          <p:cNvCxnSpPr/>
          <p:nvPr/>
        </p:nvCxnSpPr>
        <p:spPr>
          <a:xfrm flipV="1">
            <a:off x="263352" y="4581128"/>
            <a:ext cx="11665296" cy="17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Picture 113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1626" y="2934678"/>
            <a:ext cx="317627" cy="303069"/>
          </a:xfrm>
          <a:prstGeom prst="rect">
            <a:avLst/>
          </a:prstGeom>
          <a:noFill/>
          <a:extLst/>
        </p:spPr>
      </p:pic>
      <p:sp>
        <p:nvSpPr>
          <p:cNvPr id="80" name="Textfeld 79"/>
          <p:cNvSpPr txBox="1"/>
          <p:nvPr/>
        </p:nvSpPr>
        <p:spPr>
          <a:xfrm>
            <a:off x="6743738" y="3911629"/>
            <a:ext cx="692841" cy="2616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1100" b="1" dirty="0" smtClean="0"/>
              <a:t>AD24</a:t>
            </a:r>
            <a:endParaRPr lang="de-AT" sz="1100" b="1" dirty="0"/>
          </a:p>
        </p:txBody>
      </p:sp>
      <p:sp>
        <p:nvSpPr>
          <p:cNvPr id="81" name="Textfeld 80"/>
          <p:cNvSpPr txBox="1"/>
          <p:nvPr/>
        </p:nvSpPr>
        <p:spPr>
          <a:xfrm>
            <a:off x="9764748" y="2190105"/>
            <a:ext cx="692841" cy="2616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1100" b="1" dirty="0" smtClean="0"/>
              <a:t>BL25</a:t>
            </a:r>
            <a:endParaRPr lang="de-AT" sz="1100" b="1" dirty="0"/>
          </a:p>
        </p:txBody>
      </p:sp>
      <p:sp>
        <p:nvSpPr>
          <p:cNvPr id="82" name="Textfeld 81"/>
          <p:cNvSpPr txBox="1"/>
          <p:nvPr/>
        </p:nvSpPr>
        <p:spPr>
          <a:xfrm>
            <a:off x="5974614" y="3599438"/>
            <a:ext cx="692841" cy="2616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1100" b="1" dirty="0" smtClean="0"/>
              <a:t>MH24</a:t>
            </a:r>
            <a:endParaRPr lang="de-AT" sz="1100" b="1" dirty="0"/>
          </a:p>
        </p:txBody>
      </p:sp>
      <p:sp>
        <p:nvSpPr>
          <p:cNvPr id="83" name="Textfeld 82"/>
          <p:cNvSpPr txBox="1"/>
          <p:nvPr/>
        </p:nvSpPr>
        <p:spPr>
          <a:xfrm>
            <a:off x="2760352" y="3583436"/>
            <a:ext cx="692841" cy="2616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1100" b="1" dirty="0" smtClean="0"/>
              <a:t>MH23</a:t>
            </a:r>
            <a:endParaRPr lang="de-AT" sz="1100" b="1" dirty="0"/>
          </a:p>
        </p:txBody>
      </p:sp>
      <p:sp>
        <p:nvSpPr>
          <p:cNvPr id="84" name="Textfeld 83"/>
          <p:cNvSpPr txBox="1"/>
          <p:nvPr/>
        </p:nvSpPr>
        <p:spPr>
          <a:xfrm>
            <a:off x="3640391" y="2907957"/>
            <a:ext cx="692841" cy="2616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1100" b="1" dirty="0" smtClean="0"/>
              <a:t>RH23</a:t>
            </a:r>
            <a:endParaRPr lang="de-AT" sz="1100" b="1" dirty="0"/>
          </a:p>
        </p:txBody>
      </p:sp>
      <p:sp>
        <p:nvSpPr>
          <p:cNvPr id="85" name="Textfeld 84"/>
          <p:cNvSpPr txBox="1"/>
          <p:nvPr/>
        </p:nvSpPr>
        <p:spPr>
          <a:xfrm>
            <a:off x="6186984" y="2952540"/>
            <a:ext cx="692841" cy="2616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1100" b="1" dirty="0" smtClean="0"/>
              <a:t>RH24</a:t>
            </a:r>
            <a:endParaRPr lang="de-AT" sz="1100" b="1" dirty="0"/>
          </a:p>
        </p:txBody>
      </p:sp>
      <p:sp>
        <p:nvSpPr>
          <p:cNvPr id="86" name="Textfeld 85"/>
          <p:cNvSpPr txBox="1"/>
          <p:nvPr/>
        </p:nvSpPr>
        <p:spPr>
          <a:xfrm>
            <a:off x="9183855" y="3593783"/>
            <a:ext cx="692841" cy="2616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1100" b="1" dirty="0" smtClean="0"/>
              <a:t>MH25</a:t>
            </a:r>
            <a:endParaRPr lang="de-AT" sz="1100" b="1" dirty="0"/>
          </a:p>
        </p:txBody>
      </p:sp>
      <p:sp>
        <p:nvSpPr>
          <p:cNvPr id="87" name="Textfeld 86"/>
          <p:cNvSpPr txBox="1"/>
          <p:nvPr/>
        </p:nvSpPr>
        <p:spPr>
          <a:xfrm>
            <a:off x="2766483" y="4679558"/>
            <a:ext cx="692841" cy="2616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1100" b="1" dirty="0" smtClean="0"/>
              <a:t>May23</a:t>
            </a:r>
            <a:endParaRPr lang="de-AT" sz="1100" b="1" dirty="0"/>
          </a:p>
        </p:txBody>
      </p:sp>
    </p:spTree>
    <p:extLst>
      <p:ext uri="{BB962C8B-B14F-4D97-AF65-F5344CB8AC3E}">
        <p14:creationId xmlns:p14="http://schemas.microsoft.com/office/powerpoint/2010/main" val="255089532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 smtClean="0"/>
              <a:t>Period</a:t>
            </a:r>
            <a:endParaRPr lang="de-AT" dirty="0" smtClean="0"/>
          </a:p>
          <a:p>
            <a:r>
              <a:rPr lang="de-AT" dirty="0" smtClean="0"/>
              <a:t>POC</a:t>
            </a:r>
          </a:p>
          <a:p>
            <a:r>
              <a:rPr lang="de-AT" dirty="0" err="1" smtClean="0"/>
              <a:t>Conferences</a:t>
            </a:r>
            <a:endParaRPr lang="de-AT" dirty="0" smtClean="0"/>
          </a:p>
          <a:p>
            <a:r>
              <a:rPr lang="de-AT" dirty="0" smtClean="0"/>
              <a:t>Registration Deadline</a:t>
            </a:r>
          </a:p>
          <a:p>
            <a:r>
              <a:rPr lang="de-AT" dirty="0" smtClean="0"/>
              <a:t>Open </a:t>
            </a:r>
            <a:r>
              <a:rPr lang="de-AT" dirty="0" err="1" smtClean="0"/>
              <a:t>to</a:t>
            </a:r>
            <a:endParaRPr lang="de-AT" dirty="0" smtClean="0"/>
          </a:p>
          <a:p>
            <a:r>
              <a:rPr lang="de-AT" dirty="0" smtClean="0"/>
              <a:t>Open </a:t>
            </a:r>
            <a:r>
              <a:rPr lang="de-AT" dirty="0" err="1" smtClean="0"/>
              <a:t>for</a:t>
            </a:r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Additional Information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5842350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_mti_pc_template">
  <a:themeElements>
    <a:clrScheme name="Edelweiss Raid 2015 6 JgBri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ranklin alle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elweiss Raid 2015 6 JgBri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elweiss Raid 2015 6 JgBri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elweiss Raid 2015 6 JgBri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elweiss Raid 2015 6 JgBri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elweiss Raid 2015 6 JgBri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elweiss Raid 2015 6 JgBri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elweiss Raid 2015 6 JgBri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elweiss Raid 2015 6 JgBri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elweiss Raid 2015 6 JgBri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elweiss Raid 2015 6 JgBri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elweiss Raid 2015 6 JgBri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elweiss Raid 2015 6 JgBri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undeswehr">
  <a:themeElements>
    <a:clrScheme name="Heer">
      <a:dk1>
        <a:srgbClr val="000000"/>
      </a:dk1>
      <a:lt1>
        <a:srgbClr val="FFFFFF"/>
      </a:lt1>
      <a:dk2>
        <a:srgbClr val="334811"/>
      </a:dk2>
      <a:lt2>
        <a:srgbClr val="004471"/>
      </a:lt2>
      <a:accent1>
        <a:srgbClr val="C6D6DE"/>
      </a:accent1>
      <a:accent2>
        <a:srgbClr val="A6B8C3"/>
      </a:accent2>
      <a:accent3>
        <a:srgbClr val="647B8A"/>
      </a:accent3>
      <a:accent4>
        <a:srgbClr val="E6110C"/>
      </a:accent4>
      <a:accent5>
        <a:srgbClr val="F29100"/>
      </a:accent5>
      <a:accent6>
        <a:srgbClr val="F9B60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no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master_mti_ewr_cap_template</Template>
  <TotalTime>0</TotalTime>
  <Words>215</Words>
  <Application>Microsoft Office PowerPoint</Application>
  <PresentationFormat>Breitbild</PresentationFormat>
  <Paragraphs>83</Paragraphs>
  <Slides>10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10</vt:i4>
      </vt:variant>
    </vt:vector>
  </HeadingPairs>
  <TitlesOfParts>
    <vt:vector size="21" baseType="lpstr">
      <vt:lpstr>Arial</vt:lpstr>
      <vt:lpstr>Arial Narrow</vt:lpstr>
      <vt:lpstr>Arial Narrow Bold</vt:lpstr>
      <vt:lpstr>Arial Regular</vt:lpstr>
      <vt:lpstr>Arial Unicode MS</vt:lpstr>
      <vt:lpstr>Calibri</vt:lpstr>
      <vt:lpstr>Franklin Gothic Book</vt:lpstr>
      <vt:lpstr>Times New Roman</vt:lpstr>
      <vt:lpstr>Wingdings</vt:lpstr>
      <vt:lpstr>master_mti_pc_template</vt:lpstr>
      <vt:lpstr>Bundeswehr</vt:lpstr>
      <vt:lpstr>Update 2022 Annual Conference ESP 19 Oct 22</vt:lpstr>
      <vt:lpstr>PowerPoint-Präsentation</vt:lpstr>
      <vt:lpstr>PowerPoint-Präsentation</vt:lpstr>
      <vt:lpstr>PowerPoint-Präsentation</vt:lpstr>
      <vt:lpstr>PowerPoint-Präsentation</vt:lpstr>
      <vt:lpstr>Alpine Defense</vt:lpstr>
      <vt:lpstr>Exercise Series</vt:lpstr>
      <vt:lpstr>PowerPoint-Präsentation</vt:lpstr>
      <vt:lpstr>Additional Information</vt:lpstr>
      <vt:lpstr>PowerPoint-Präsentation</vt:lpstr>
    </vt:vector>
  </TitlesOfParts>
  <Company>BMLVS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</dc:title>
  <dc:creator>xxaw</dc:creator>
  <cp:lastModifiedBy>xg6i</cp:lastModifiedBy>
  <cp:revision>102</cp:revision>
  <cp:lastPrinted>2021-10-05T22:41:17Z</cp:lastPrinted>
  <dcterms:created xsi:type="dcterms:W3CDTF">2017-07-10T11:46:22Z</dcterms:created>
  <dcterms:modified xsi:type="dcterms:W3CDTF">2022-11-03T12:17:15Z</dcterms:modified>
</cp:coreProperties>
</file>