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5"/>
  </p:notesMasterIdLst>
  <p:sldIdLst>
    <p:sldId id="260" r:id="rId2"/>
    <p:sldId id="279" r:id="rId3"/>
    <p:sldId id="265" r:id="rId4"/>
    <p:sldId id="266" r:id="rId5"/>
    <p:sldId id="275" r:id="rId6"/>
    <p:sldId id="276" r:id="rId7"/>
    <p:sldId id="277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63" r:id="rId23"/>
    <p:sldId id="261" r:id="rId24"/>
  </p:sldIdLst>
  <p:sldSz cx="12192000" cy="6858000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55" autoAdjust="0"/>
  </p:normalViewPr>
  <p:slideViewPr>
    <p:cSldViewPr snapToObjects="1">
      <p:cViewPr varScale="1">
        <p:scale>
          <a:sx n="81" d="100"/>
          <a:sy n="81" d="100"/>
        </p:scale>
        <p:origin x="74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C6BE1-F591-4ED2-8C77-83896BC57B5F}" type="datetimeFigureOut">
              <a:rPr lang="de-AT" smtClean="0"/>
              <a:t>02.11.2022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5FD37-B74F-4FE3-9405-6D4E96A79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161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altLang="de-DE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28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8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8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8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8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8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A4208F9-B127-497D-ADF4-A23B066EDDD1}" type="slidenum">
              <a:rPr lang="de-AT" altLang="de-DE" smtClean="0">
                <a:latin typeface="Franklin Gothic Book" pitchFamily="34" charset="0"/>
              </a:rPr>
              <a:pPr eaLnBrk="1" hangingPunct="1">
                <a:spcBef>
                  <a:spcPct val="50000"/>
                </a:spcBef>
              </a:pPr>
              <a:t>2</a:t>
            </a:fld>
            <a:endParaRPr lang="de-AT" altLang="de-DE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7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3415737"/>
            <a:ext cx="1167232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9950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A043-D32B-45CE-B68C-A26BEBF09A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841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</p:spTree>
    <p:extLst>
      <p:ext uri="{BB962C8B-B14F-4D97-AF65-F5344CB8AC3E}">
        <p14:creationId xmlns:p14="http://schemas.microsoft.com/office/powerpoint/2010/main" val="3971782533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4023"/>
            <a:ext cx="12203748" cy="8645551"/>
          </a:xfrm>
          <a:prstGeom prst="rect">
            <a:avLst/>
          </a:prstGeom>
        </p:spPr>
      </p:pic>
      <p:sp>
        <p:nvSpPr>
          <p:cNvPr id="3" name="Textfeld 1"/>
          <p:cNvSpPr txBox="1">
            <a:spLocks noChangeArrowheads="1"/>
          </p:cNvSpPr>
          <p:nvPr userDrawn="1"/>
        </p:nvSpPr>
        <p:spPr bwMode="auto">
          <a:xfrm>
            <a:off x="423196" y="116632"/>
            <a:ext cx="103533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b="1" dirty="0">
                <a:solidFill>
                  <a:schemeClr val="bg1"/>
                </a:solidFill>
              </a:rPr>
              <a:t>P&amp;S MTI</a:t>
            </a:r>
            <a:br>
              <a:rPr lang="en-GB" altLang="de-DE" sz="3200" b="1" dirty="0">
                <a:solidFill>
                  <a:schemeClr val="bg1"/>
                </a:solidFill>
              </a:rPr>
            </a:br>
            <a:r>
              <a:rPr lang="en-GB" altLang="de-DE" sz="3200" b="1" dirty="0">
                <a:solidFill>
                  <a:schemeClr val="bg1"/>
                </a:solidFill>
              </a:rPr>
              <a:t>to enhance Europe´s capability to                    operate in mountainous areas</a:t>
            </a:r>
            <a:endParaRPr lang="de-AT" altLang="de-DE" sz="32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9221236" y="5877272"/>
            <a:ext cx="2419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4000" b="1" dirty="0" err="1">
                <a:solidFill>
                  <a:schemeClr val="bg1"/>
                </a:solidFill>
                <a:latin typeface="Franklin Gothic Book" pitchFamily="34" charset="0"/>
              </a:rPr>
              <a:t>Thank</a:t>
            </a:r>
            <a:r>
              <a:rPr lang="de-AT" altLang="de-DE" sz="4000" b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de-AT" altLang="de-DE" sz="4000" b="1" dirty="0" err="1">
                <a:solidFill>
                  <a:schemeClr val="bg1"/>
                </a:solidFill>
                <a:latin typeface="Franklin Gothic Book" pitchFamily="34" charset="0"/>
              </a:rPr>
              <a:t>You</a:t>
            </a:r>
            <a:endParaRPr lang="de-AT" altLang="de-DE" sz="40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622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B5C1F-3DC5-4716-8521-8FD392AD4FCE}" type="slidenum">
              <a:rPr lang="de-AT" altLang="de-DE" smtClean="0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3729642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7782" y="43260"/>
            <a:ext cx="12177051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 dirty="0"/>
          </a:p>
        </p:txBody>
      </p:sp>
      <p:pic>
        <p:nvPicPr>
          <p:cNvPr id="7" name="Picture 2" descr="Y:\bereiche\refka\GebAusb\P&amp;S_MTI\97_Logo\MTI_Logo m Ge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3415737"/>
            <a:ext cx="1167232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11424" y="3075038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2" name="Grafik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99" y="273186"/>
            <a:ext cx="749935" cy="122809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9546088" y="1569368"/>
            <a:ext cx="2962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Austrian </a:t>
            </a:r>
            <a:r>
              <a:rPr lang="de-AT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Armed</a:t>
            </a:r>
            <a:r>
              <a:rPr lang="de-AT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Forces</a:t>
            </a:r>
          </a:p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</a:rPr>
              <a:t>Training </a:t>
            </a:r>
            <a:r>
              <a:rPr lang="de-AT" sz="1400" dirty="0" err="1" smtClean="0">
                <a:latin typeface="Arial" panose="020B0604020202020204" pitchFamily="34" charset="0"/>
              </a:rPr>
              <a:t>Coordination</a:t>
            </a:r>
            <a:r>
              <a:rPr lang="de-AT" sz="1400" dirty="0" smtClean="0">
                <a:latin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de-AT" sz="1400" dirty="0" smtClean="0">
                <a:latin typeface="Arial" panose="020B0604020202020204" pitchFamily="34" charset="0"/>
              </a:rPr>
              <a:t>Division</a:t>
            </a:r>
            <a:endParaRPr lang="de-AT" sz="14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83529" y="1569368"/>
            <a:ext cx="2139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Spanish Armed Forces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Mountain Troops</a:t>
            </a:r>
            <a:endParaRPr lang="de-AT" sz="1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algn="ctr"/>
            <a:r>
              <a:rPr lang="en-GB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Command</a:t>
            </a:r>
            <a:endParaRPr lang="de-AT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500228" y="1385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025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8" y="138536"/>
            <a:ext cx="11826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190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7620-D50E-464B-B4E4-A65FE36507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3708187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538890"/>
            <a:ext cx="103632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7620-D50E-464B-B4E4-A65FE36507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6" name="Grafik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0702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1E7-8FD7-4AAD-8955-C99C1C2B27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0848528" y="116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204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16632"/>
            <a:ext cx="118268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6841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1E7-8FD7-4AAD-8955-C99C1C2B27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901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AF22-0181-4CD9-91CC-98AA6BB24B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47952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7534" y="1412876"/>
            <a:ext cx="5082117" cy="4968875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2" y="1412876"/>
            <a:ext cx="508423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AF22-0181-4CD9-91CC-98AA6BB24B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89" y="308910"/>
            <a:ext cx="60815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6834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A043-D32B-45CE-B68C-A26BEBF09A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36581" y="400324"/>
            <a:ext cx="8879900" cy="720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382091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73251" y="1989138"/>
            <a:ext cx="950383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altLang="de-DE" sz="18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de-AT" altLang="de-DE" sz="1800" dirty="0" smtClean="0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871133" y="3644901"/>
            <a:ext cx="960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1800" dirty="0" smtClean="0"/>
          </a:p>
        </p:txBody>
      </p:sp>
      <p:sp>
        <p:nvSpPr>
          <p:cNvPr id="61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404814"/>
            <a:ext cx="96985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Titelmasterformat durch Klicken bearbeiten</a:t>
            </a:r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4" y="1412876"/>
            <a:ext cx="10369551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6427" y="6581775"/>
            <a:ext cx="7196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4B5C1F-3DC5-4716-8521-8FD392AD4FCE}" type="slidenum">
              <a:rPr lang="de-AT" altLang="de-DE"/>
              <a:pPr>
                <a:defRPr/>
              </a:pPr>
              <a:t>‹Nr.›</a:t>
            </a:fld>
            <a:endParaRPr lang="de-AT" altLang="de-DE" dirty="0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00" y="280116"/>
            <a:ext cx="864000" cy="86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xxaw\Desktop\PPT\mti_logo_viertelkreis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498304"/>
            <a:ext cx="3359696" cy="33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6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4" r:id="rId2"/>
    <p:sldLayoutId id="2147483748" r:id="rId3"/>
    <p:sldLayoutId id="2147483755" r:id="rId4"/>
    <p:sldLayoutId id="2147483747" r:id="rId5"/>
    <p:sldLayoutId id="2147483757" r:id="rId6"/>
    <p:sldLayoutId id="2147483749" r:id="rId7"/>
    <p:sldLayoutId id="2147483758" r:id="rId8"/>
    <p:sldLayoutId id="2147483751" r:id="rId9"/>
    <p:sldLayoutId id="2147483759" r:id="rId10"/>
    <p:sldLayoutId id="2147483761" r:id="rId11"/>
    <p:sldLayoutId id="2147483762" r:id="rId12"/>
    <p:sldLayoutId id="2147483763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Franklin Gothic Book" panose="020B05030201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Franklin Gothic Book" panose="020B05030201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Franklin Gothic Book" panose="020B05030201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12" Type="http://schemas.openxmlformats.org/officeDocument/2006/relationships/image" Target="../media/image16.wmf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11" Type="http://schemas.openxmlformats.org/officeDocument/2006/relationships/image" Target="../media/image15.png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11" Type="http://schemas.openxmlformats.org/officeDocument/2006/relationships/image" Target="../media/image34.jpeg"/><Relationship Id="rId5" Type="http://schemas.openxmlformats.org/officeDocument/2006/relationships/image" Target="../media/image42.jpeg"/><Relationship Id="rId10" Type="http://schemas.openxmlformats.org/officeDocument/2006/relationships/image" Target="../media/image33.jpeg"/><Relationship Id="rId4" Type="http://schemas.openxmlformats.org/officeDocument/2006/relationships/image" Target="../media/image41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11424" y="2348880"/>
            <a:ext cx="10363200" cy="1362075"/>
          </a:xfrm>
        </p:spPr>
        <p:txBody>
          <a:bodyPr/>
          <a:lstStyle/>
          <a:p>
            <a:pPr algn="ctr"/>
            <a:r>
              <a:rPr lang="de-AT" sz="3600" dirty="0" smtClean="0">
                <a:solidFill>
                  <a:srgbClr val="000000"/>
                </a:solidFill>
              </a:rPr>
              <a:t>8</a:t>
            </a:r>
            <a:r>
              <a:rPr lang="de-AT" sz="3600" baseline="30000" dirty="0" smtClean="0">
                <a:solidFill>
                  <a:srgbClr val="000000"/>
                </a:solidFill>
              </a:rPr>
              <a:t>th</a:t>
            </a:r>
            <a:r>
              <a:rPr lang="de-AT" sz="3600" dirty="0" smtClean="0">
                <a:solidFill>
                  <a:srgbClr val="000000"/>
                </a:solidFill>
              </a:rPr>
              <a:t> </a:t>
            </a:r>
            <a:r>
              <a:rPr lang="de-AT" sz="3600" dirty="0">
                <a:solidFill>
                  <a:srgbClr val="000000"/>
                </a:solidFill>
              </a:rPr>
              <a:t>PCM</a:t>
            </a:r>
            <a:r>
              <a:rPr lang="de-AT" sz="3600" dirty="0"/>
              <a:t> &amp;  </a:t>
            </a:r>
            <a:r>
              <a:rPr lang="de-AT" sz="3600" dirty="0" smtClean="0"/>
              <a:t>2022 </a:t>
            </a:r>
            <a:r>
              <a:rPr lang="de-AT" sz="3600" dirty="0"/>
              <a:t>Annual Conference </a:t>
            </a:r>
            <a:br>
              <a:rPr lang="de-AT" sz="3600" dirty="0"/>
            </a:br>
            <a:r>
              <a:rPr lang="de-AT" sz="2800" dirty="0" smtClean="0">
                <a:solidFill>
                  <a:srgbClr val="000000"/>
                </a:solidFill>
              </a:rPr>
              <a:t>18 </a:t>
            </a:r>
            <a:r>
              <a:rPr lang="de-AT" sz="2800" dirty="0">
                <a:solidFill>
                  <a:srgbClr val="000000"/>
                </a:solidFill>
              </a:rPr>
              <a:t>– </a:t>
            </a:r>
            <a:r>
              <a:rPr lang="de-AT" sz="2800" dirty="0" smtClean="0">
                <a:solidFill>
                  <a:srgbClr val="000000"/>
                </a:solidFill>
              </a:rPr>
              <a:t>21</a:t>
            </a:r>
            <a:r>
              <a:rPr lang="de-AT" sz="2800" baseline="30000" dirty="0" smtClean="0">
                <a:solidFill>
                  <a:srgbClr val="000000"/>
                </a:solidFill>
              </a:rPr>
              <a:t> </a:t>
            </a:r>
            <a:r>
              <a:rPr lang="de-AT" sz="2800" dirty="0" err="1">
                <a:solidFill>
                  <a:srgbClr val="000000"/>
                </a:solidFill>
              </a:rPr>
              <a:t>October</a:t>
            </a:r>
            <a:r>
              <a:rPr lang="de-AT" sz="2800" dirty="0">
                <a:solidFill>
                  <a:srgbClr val="000000"/>
                </a:solidFill>
              </a:rPr>
              <a:t> 2021</a:t>
            </a:r>
            <a:br>
              <a:rPr lang="de-AT" sz="2800" dirty="0">
                <a:solidFill>
                  <a:srgbClr val="000000"/>
                </a:solidFill>
              </a:rPr>
            </a:br>
            <a:r>
              <a:rPr lang="de-AT" sz="2800" dirty="0" smtClean="0">
                <a:solidFill>
                  <a:srgbClr val="000000"/>
                </a:solidFill>
              </a:rPr>
              <a:t>PAMPLONA, SPAIN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662632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smtClean="0"/>
              <a:t>Mountain </a:t>
            </a:r>
            <a:r>
              <a:rPr lang="es-ES" kern="0" dirty="0" err="1" smtClean="0"/>
              <a:t>Troops</a:t>
            </a:r>
            <a:r>
              <a:rPr lang="es-ES" kern="0" dirty="0" smtClean="0"/>
              <a:t> </a:t>
            </a:r>
            <a:r>
              <a:rPr lang="es-ES" kern="0" dirty="0" err="1" smtClean="0"/>
              <a:t>Command</a:t>
            </a:r>
            <a:endParaRPr lang="es-ES" kern="0" dirty="0"/>
          </a:p>
        </p:txBody>
      </p:sp>
      <p:pic>
        <p:nvPicPr>
          <p:cNvPr id="5" name="Picture 2" descr="IMG_83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144" y="4127700"/>
            <a:ext cx="3164061" cy="237304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0933" y="1094242"/>
            <a:ext cx="6278796" cy="2661593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3460011" y="2927348"/>
            <a:ext cx="393700" cy="641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244729" y="1242019"/>
            <a:ext cx="854212" cy="306467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FFFF00"/>
                </a:solidFill>
              </a:rPr>
              <a:t>RICZM 66</a:t>
            </a:r>
          </a:p>
        </p:txBody>
      </p:sp>
      <p:cxnSp>
        <p:nvCxnSpPr>
          <p:cNvPr id="9" name="Conector recto de flecha 8"/>
          <p:cNvCxnSpPr>
            <a:stCxn id="8" idx="2"/>
          </p:cNvCxnSpPr>
          <p:nvPr/>
        </p:nvCxnSpPr>
        <p:spPr>
          <a:xfrm>
            <a:off x="2671835" y="1548486"/>
            <a:ext cx="788176" cy="5579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957158" y="2877372"/>
            <a:ext cx="850900" cy="306467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FFFF00"/>
                </a:solidFill>
              </a:rPr>
              <a:t>RICZM 64</a:t>
            </a:r>
          </a:p>
        </p:txBody>
      </p:sp>
      <p:cxnSp>
        <p:nvCxnSpPr>
          <p:cNvPr id="11" name="Conector recto de flecha 10"/>
          <p:cNvCxnSpPr>
            <a:stCxn id="10" idx="0"/>
          </p:cNvCxnSpPr>
          <p:nvPr/>
        </p:nvCxnSpPr>
        <p:spPr>
          <a:xfrm flipH="1" flipV="1">
            <a:off x="4627481" y="2470901"/>
            <a:ext cx="755127" cy="4064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521924" y="2877372"/>
            <a:ext cx="850900" cy="306467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FFFF00"/>
                </a:solidFill>
              </a:rPr>
              <a:t>CGMTM</a:t>
            </a:r>
          </a:p>
        </p:txBody>
      </p:sp>
      <p:cxnSp>
        <p:nvCxnSpPr>
          <p:cNvPr id="13" name="Conector recto de flecha 12"/>
          <p:cNvCxnSpPr>
            <a:stCxn id="12" idx="0"/>
          </p:cNvCxnSpPr>
          <p:nvPr/>
        </p:nvCxnSpPr>
        <p:spPr>
          <a:xfrm flipH="1" flipV="1">
            <a:off x="3534624" y="2179075"/>
            <a:ext cx="412750" cy="6982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963248" y="1179048"/>
            <a:ext cx="993909" cy="30646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>
              <a:defRPr/>
            </a:pPr>
            <a:r>
              <a:rPr lang="es-ES" sz="1200" b="1" dirty="0" err="1">
                <a:solidFill>
                  <a:prstClr val="white"/>
                </a:solidFill>
              </a:rPr>
              <a:t>Candanchú</a:t>
            </a:r>
            <a:endParaRPr lang="es-ES" sz="1200" b="1" dirty="0">
              <a:solidFill>
                <a:prstClr val="white"/>
              </a:solidFill>
            </a:endParaRPr>
          </a:p>
        </p:txBody>
      </p:sp>
      <p:cxnSp>
        <p:nvCxnSpPr>
          <p:cNvPr id="15" name="Conector recto de flecha 14"/>
          <p:cNvCxnSpPr>
            <a:stCxn id="14" idx="2"/>
          </p:cNvCxnSpPr>
          <p:nvPr/>
        </p:nvCxnSpPr>
        <p:spPr>
          <a:xfrm>
            <a:off x="4460203" y="1485515"/>
            <a:ext cx="212124" cy="67891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037056" y="1172221"/>
            <a:ext cx="819150" cy="30646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>
              <a:defRPr/>
            </a:pPr>
            <a:r>
              <a:rPr lang="es-ES" sz="1200" b="1" dirty="0" err="1">
                <a:solidFill>
                  <a:prstClr val="white"/>
                </a:solidFill>
              </a:rPr>
              <a:t>Cerler</a:t>
            </a:r>
            <a:endParaRPr lang="es-ES" sz="1200" b="1" dirty="0">
              <a:solidFill>
                <a:prstClr val="white"/>
              </a:solidFill>
            </a:endParaRPr>
          </a:p>
        </p:txBody>
      </p:sp>
      <p:cxnSp>
        <p:nvCxnSpPr>
          <p:cNvPr id="17" name="Conector recto de flecha 16"/>
          <p:cNvCxnSpPr>
            <a:stCxn id="16" idx="2"/>
          </p:cNvCxnSpPr>
          <p:nvPr/>
        </p:nvCxnSpPr>
        <p:spPr>
          <a:xfrm>
            <a:off x="5446631" y="1478688"/>
            <a:ext cx="361427" cy="99221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265781" y="1179048"/>
            <a:ext cx="1387074" cy="30646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prstClr val="white"/>
                </a:solidFill>
              </a:rPr>
              <a:t>Collada </a:t>
            </a:r>
            <a:r>
              <a:rPr lang="es-ES" sz="1200" b="1" dirty="0" err="1">
                <a:solidFill>
                  <a:prstClr val="white"/>
                </a:solidFill>
              </a:rPr>
              <a:t>Tossas</a:t>
            </a:r>
            <a:endParaRPr lang="es-ES" sz="1200" b="1" dirty="0">
              <a:solidFill>
                <a:prstClr val="white"/>
              </a:solidFill>
            </a:endParaRPr>
          </a:p>
        </p:txBody>
      </p:sp>
      <p:cxnSp>
        <p:nvCxnSpPr>
          <p:cNvPr id="19" name="Conector recto de flecha 18"/>
          <p:cNvCxnSpPr>
            <a:stCxn id="18" idx="2"/>
          </p:cNvCxnSpPr>
          <p:nvPr/>
        </p:nvCxnSpPr>
        <p:spPr>
          <a:xfrm>
            <a:off x="6959318" y="1485515"/>
            <a:ext cx="236614" cy="117301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27" y="3896777"/>
            <a:ext cx="1847978" cy="260396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1" name="CuadroTexto 20"/>
          <p:cNvSpPr txBox="1"/>
          <p:nvPr/>
        </p:nvSpPr>
        <p:spPr>
          <a:xfrm>
            <a:off x="3788669" y="3931995"/>
            <a:ext cx="37913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800" dirty="0">
                <a:solidFill>
                  <a:prstClr val="black"/>
                </a:solidFill>
              </a:rPr>
              <a:t>1899 </a:t>
            </a:r>
            <a:r>
              <a:rPr lang="es-ES" sz="18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s-ES" sz="18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Creation</a:t>
            </a:r>
            <a:endParaRPr lang="es-E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s-ES" sz="1800" dirty="0">
                <a:solidFill>
                  <a:prstClr val="black"/>
                </a:solidFill>
                <a:sym typeface="Wingdings" panose="05000000000000000000" pitchFamily="2" charset="2"/>
              </a:rPr>
              <a:t>1942  </a:t>
            </a:r>
            <a:r>
              <a:rPr lang="es-ES" sz="18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Enforcement</a:t>
            </a:r>
            <a:endParaRPr lang="es-E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s-ES" sz="1800" dirty="0">
                <a:solidFill>
                  <a:prstClr val="black"/>
                </a:solidFill>
                <a:sym typeface="Wingdings" panose="05000000000000000000" pitchFamily="2" charset="2"/>
              </a:rPr>
              <a:t>1945  EMMOE</a:t>
            </a:r>
          </a:p>
          <a:p>
            <a:pPr>
              <a:spcAft>
                <a:spcPts val="600"/>
              </a:spcAft>
            </a:pPr>
            <a:r>
              <a:rPr lang="es-ES" sz="1800" dirty="0">
                <a:solidFill>
                  <a:prstClr val="black"/>
                </a:solidFill>
                <a:sym typeface="Wingdings" panose="05000000000000000000" pitchFamily="2" charset="2"/>
              </a:rPr>
              <a:t>1985  </a:t>
            </a:r>
            <a:r>
              <a:rPr lang="es-ES" sz="18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Two</a:t>
            </a:r>
            <a:r>
              <a:rPr lang="es-E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Divisions</a:t>
            </a:r>
            <a:endParaRPr lang="es-E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s-ES" sz="1800" dirty="0">
                <a:solidFill>
                  <a:prstClr val="black"/>
                </a:solidFill>
                <a:sym typeface="Wingdings" panose="05000000000000000000" pitchFamily="2" charset="2"/>
              </a:rPr>
              <a:t>1995  </a:t>
            </a:r>
            <a:r>
              <a:rPr lang="es-ES" sz="18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Reduction</a:t>
            </a:r>
            <a:endParaRPr lang="es-ES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s-ES" sz="1800" dirty="0">
                <a:solidFill>
                  <a:prstClr val="black"/>
                </a:solidFill>
                <a:sym typeface="Wingdings" panose="05000000000000000000" pitchFamily="2" charset="2"/>
              </a:rPr>
              <a:t>2017  Cierre JTM</a:t>
            </a:r>
          </a:p>
          <a:p>
            <a:pPr>
              <a:spcAft>
                <a:spcPts val="600"/>
              </a:spcAft>
            </a:pPr>
            <a:r>
              <a:rPr lang="es-ES" sz="1800" dirty="0">
                <a:solidFill>
                  <a:prstClr val="black"/>
                </a:solidFill>
                <a:sym typeface="Wingdings" panose="05000000000000000000" pitchFamily="2" charset="2"/>
              </a:rPr>
              <a:t>2021  Creación MTM</a:t>
            </a:r>
            <a:endParaRPr lang="es-E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53182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smtClean="0"/>
              <a:t>Mountain </a:t>
            </a:r>
            <a:r>
              <a:rPr lang="es-ES" kern="0" dirty="0" err="1" smtClean="0"/>
              <a:t>Troops</a:t>
            </a:r>
            <a:r>
              <a:rPr lang="es-ES" kern="0" dirty="0" smtClean="0"/>
              <a:t> </a:t>
            </a:r>
            <a:r>
              <a:rPr lang="es-ES" kern="0" dirty="0" err="1" smtClean="0"/>
              <a:t>Command</a:t>
            </a:r>
            <a:endParaRPr lang="es-ES" kern="0" dirty="0"/>
          </a:p>
        </p:txBody>
      </p:sp>
      <p:sp>
        <p:nvSpPr>
          <p:cNvPr id="3" name="TextShape 1"/>
          <p:cNvSpPr txBox="1"/>
          <p:nvPr/>
        </p:nvSpPr>
        <p:spPr>
          <a:xfrm>
            <a:off x="1919536" y="1412776"/>
            <a:ext cx="8280399" cy="1761488"/>
          </a:xfrm>
          <a:prstGeom prst="rect">
            <a:avLst/>
          </a:prstGeom>
          <a:noFill/>
          <a:ln>
            <a:solidFill>
              <a:srgbClr val="3A650F"/>
            </a:solidFill>
          </a:ln>
        </p:spPr>
        <p:txBody>
          <a:bodyPr lIns="90360" tIns="44280" rIns="90360" bIns="44280"/>
          <a:lstStyle/>
          <a:p>
            <a:pPr marL="360" algn="just">
              <a:spcBef>
                <a:spcPts val="479"/>
              </a:spcBef>
              <a:buClr>
                <a:srgbClr val="000000"/>
              </a:buClr>
            </a:pPr>
            <a:r>
              <a:rPr lang="es-ES" sz="2000" i="1" dirty="0" err="1" smtClean="0">
                <a:solidFill>
                  <a:prstClr val="black"/>
                </a:solidFill>
              </a:rPr>
              <a:t>The</a:t>
            </a:r>
            <a:r>
              <a:rPr lang="es-ES" sz="2000" i="1" dirty="0" smtClean="0">
                <a:solidFill>
                  <a:prstClr val="black"/>
                </a:solidFill>
              </a:rPr>
              <a:t> Mountain </a:t>
            </a:r>
            <a:r>
              <a:rPr lang="es-ES" sz="2000" i="1" dirty="0" err="1" smtClean="0">
                <a:solidFill>
                  <a:prstClr val="black"/>
                </a:solidFill>
              </a:rPr>
              <a:t>Troops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Command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is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the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only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unit</a:t>
            </a:r>
            <a:r>
              <a:rPr lang="es-ES" sz="2000" i="1" dirty="0" smtClean="0">
                <a:solidFill>
                  <a:prstClr val="black"/>
                </a:solidFill>
              </a:rPr>
              <a:t> in </a:t>
            </a:r>
            <a:r>
              <a:rPr lang="es-ES" sz="2000" i="1" dirty="0" err="1" smtClean="0">
                <a:solidFill>
                  <a:prstClr val="black"/>
                </a:solidFill>
              </a:rPr>
              <a:t>the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Spanish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Army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organized</a:t>
            </a:r>
            <a:r>
              <a:rPr lang="es-ES" sz="2000" i="1" dirty="0" smtClean="0">
                <a:solidFill>
                  <a:prstClr val="black"/>
                </a:solidFill>
              </a:rPr>
              <a:t>, </a:t>
            </a:r>
            <a:r>
              <a:rPr lang="es-ES" sz="2000" i="1" dirty="0" err="1" smtClean="0">
                <a:solidFill>
                  <a:prstClr val="black"/>
                </a:solidFill>
              </a:rPr>
              <a:t>equiped</a:t>
            </a:r>
            <a:r>
              <a:rPr lang="es-ES" sz="2000" i="1" dirty="0" smtClean="0">
                <a:solidFill>
                  <a:prstClr val="black"/>
                </a:solidFill>
              </a:rPr>
              <a:t>, and </a:t>
            </a:r>
            <a:r>
              <a:rPr lang="es-ES" sz="2000" i="1" dirty="0" err="1" smtClean="0">
                <a:solidFill>
                  <a:prstClr val="black"/>
                </a:solidFill>
              </a:rPr>
              <a:t>trained</a:t>
            </a:r>
            <a:r>
              <a:rPr lang="es-ES" sz="2000" i="1" dirty="0" smtClean="0">
                <a:solidFill>
                  <a:prstClr val="black"/>
                </a:solidFill>
              </a:rPr>
              <a:t>  to </a:t>
            </a:r>
            <a:r>
              <a:rPr lang="es-ES" sz="2000" i="1" dirty="0" err="1" smtClean="0">
                <a:solidFill>
                  <a:prstClr val="black"/>
                </a:solidFill>
              </a:rPr>
              <a:t>provide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life</a:t>
            </a:r>
            <a:r>
              <a:rPr lang="es-ES" sz="2000" i="1" dirty="0" smtClean="0">
                <a:solidFill>
                  <a:prstClr val="black"/>
                </a:solidFill>
              </a:rPr>
              <a:t>, </a:t>
            </a:r>
            <a:r>
              <a:rPr lang="es-ES" sz="2000" i="1" dirty="0" err="1" smtClean="0">
                <a:solidFill>
                  <a:prstClr val="black"/>
                </a:solidFill>
              </a:rPr>
              <a:t>movement</a:t>
            </a:r>
            <a:r>
              <a:rPr lang="es-ES" sz="2000" i="1" dirty="0" smtClean="0">
                <a:solidFill>
                  <a:prstClr val="black"/>
                </a:solidFill>
              </a:rPr>
              <a:t> and </a:t>
            </a:r>
            <a:r>
              <a:rPr lang="es-ES" sz="2000" i="1" dirty="0" err="1" smtClean="0">
                <a:solidFill>
                  <a:prstClr val="black"/>
                </a:solidFill>
              </a:rPr>
              <a:t>combat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capabilities</a:t>
            </a:r>
            <a:r>
              <a:rPr lang="es-ES" sz="2000" i="1" dirty="0" smtClean="0">
                <a:solidFill>
                  <a:prstClr val="black"/>
                </a:solidFill>
              </a:rPr>
              <a:t> in </a:t>
            </a:r>
            <a:r>
              <a:rPr lang="es-ES" sz="2000" i="1" dirty="0" err="1" smtClean="0">
                <a:solidFill>
                  <a:prstClr val="black"/>
                </a:solidFill>
              </a:rPr>
              <a:t>mountainous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terrain</a:t>
            </a:r>
            <a:r>
              <a:rPr lang="es-ES" sz="2000" i="1" dirty="0" smtClean="0">
                <a:solidFill>
                  <a:prstClr val="black"/>
                </a:solidFill>
              </a:rPr>
              <a:t> and extreme </a:t>
            </a:r>
            <a:r>
              <a:rPr lang="es-ES" sz="2000" i="1" dirty="0" err="1" smtClean="0">
                <a:solidFill>
                  <a:prstClr val="black"/>
                </a:solidFill>
              </a:rPr>
              <a:t>cold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weather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conditions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environment</a:t>
            </a:r>
            <a:r>
              <a:rPr lang="es-ES" sz="2000" i="1" dirty="0" smtClean="0">
                <a:solidFill>
                  <a:prstClr val="black"/>
                </a:solidFill>
              </a:rPr>
              <a:t> to </a:t>
            </a:r>
            <a:r>
              <a:rPr lang="es-ES" sz="2000" i="1" dirty="0" err="1" smtClean="0">
                <a:solidFill>
                  <a:prstClr val="black"/>
                </a:solidFill>
              </a:rPr>
              <a:t>accomplish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any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mission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which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require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these</a:t>
            </a:r>
            <a:r>
              <a:rPr lang="es-ES" sz="2000" i="1" dirty="0" smtClean="0">
                <a:solidFill>
                  <a:prstClr val="black"/>
                </a:solidFill>
              </a:rPr>
              <a:t> </a:t>
            </a:r>
            <a:r>
              <a:rPr lang="es-ES" sz="2000" i="1" dirty="0" err="1" smtClean="0">
                <a:solidFill>
                  <a:prstClr val="black"/>
                </a:solidFill>
              </a:rPr>
              <a:t>capabilities</a:t>
            </a:r>
            <a:r>
              <a:rPr lang="es-ES" sz="2000" i="1" dirty="0" smtClean="0">
                <a:solidFill>
                  <a:prstClr val="black"/>
                </a:solidFill>
              </a:rPr>
              <a:t>. </a:t>
            </a:r>
            <a:r>
              <a:rPr lang="es-ES" sz="2000" i="1" dirty="0">
                <a:solidFill>
                  <a:prstClr val="black"/>
                </a:solidFill>
              </a:rPr>
              <a:t>(Orden DEF/708/2020)</a:t>
            </a:r>
            <a:endParaRPr lang="es-ES" sz="2000" i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5605115" y="3085169"/>
            <a:ext cx="914400" cy="1644976"/>
          </a:xfrm>
          <a:prstGeom prst="downArrow">
            <a:avLst/>
          </a:prstGeom>
          <a:solidFill>
            <a:srgbClr val="3A650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59165" y="3660957"/>
            <a:ext cx="420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prstClr val="black"/>
                </a:solidFill>
              </a:rPr>
              <a:t>Capabilities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19537" y="4648674"/>
            <a:ext cx="8280398" cy="869133"/>
          </a:xfrm>
          <a:prstGeom prst="rect">
            <a:avLst/>
          </a:prstGeom>
          <a:noFill/>
          <a:ln w="57150">
            <a:solidFill>
              <a:srgbClr val="3A650F"/>
            </a:solidFill>
          </a:ln>
        </p:spPr>
        <p:txBody>
          <a:bodyPr lIns="90360" tIns="44280" rIns="90360" bIns="44280"/>
          <a:lstStyle>
            <a:defPPr>
              <a:defRPr lang="es-ES"/>
            </a:defPPr>
            <a:lvl1pPr marL="3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defRPr sz="2400" i="1"/>
            </a:lvl1pPr>
          </a:lstStyle>
          <a:p>
            <a:pPr>
              <a:tabLst>
                <a:tab pos="5740400" algn="l"/>
              </a:tabLst>
            </a:pPr>
            <a:r>
              <a:rPr lang="es-ES" sz="2000" i="0" dirty="0">
                <a:solidFill>
                  <a:prstClr val="black"/>
                </a:solidFill>
              </a:rPr>
              <a:t>1 </a:t>
            </a:r>
            <a:r>
              <a:rPr lang="es-ES" sz="2000" i="0" dirty="0" err="1" smtClean="0">
                <a:solidFill>
                  <a:prstClr val="black"/>
                </a:solidFill>
              </a:rPr>
              <a:t>Task</a:t>
            </a:r>
            <a:r>
              <a:rPr lang="es-ES" sz="2000" i="0" dirty="0" smtClean="0">
                <a:solidFill>
                  <a:prstClr val="black"/>
                </a:solidFill>
              </a:rPr>
              <a:t> </a:t>
            </a:r>
            <a:r>
              <a:rPr lang="es-ES" sz="2000" i="0" dirty="0" err="1" smtClean="0">
                <a:solidFill>
                  <a:prstClr val="black"/>
                </a:solidFill>
              </a:rPr>
              <a:t>Force</a:t>
            </a:r>
            <a:r>
              <a:rPr lang="es-ES" sz="2000" i="0" dirty="0" smtClean="0">
                <a:solidFill>
                  <a:prstClr val="black"/>
                </a:solidFill>
              </a:rPr>
              <a:t> (</a:t>
            </a:r>
            <a:r>
              <a:rPr lang="es-ES" sz="2000" i="0" dirty="0" err="1">
                <a:solidFill>
                  <a:prstClr val="black"/>
                </a:solidFill>
              </a:rPr>
              <a:t>B</a:t>
            </a:r>
            <a:r>
              <a:rPr lang="es-ES" sz="2000" i="0" dirty="0" err="1" smtClean="0">
                <a:solidFill>
                  <a:prstClr val="black"/>
                </a:solidFill>
              </a:rPr>
              <a:t>attalion</a:t>
            </a:r>
            <a:r>
              <a:rPr lang="es-ES" sz="2000" i="0" dirty="0" smtClean="0">
                <a:solidFill>
                  <a:prstClr val="black"/>
                </a:solidFill>
              </a:rPr>
              <a:t> </a:t>
            </a:r>
            <a:r>
              <a:rPr lang="es-ES" sz="2000" i="0" dirty="0" err="1" smtClean="0">
                <a:solidFill>
                  <a:prstClr val="black"/>
                </a:solidFill>
              </a:rPr>
              <a:t>size</a:t>
            </a:r>
            <a:r>
              <a:rPr lang="es-ES" sz="2000" i="0" dirty="0" smtClean="0">
                <a:solidFill>
                  <a:prstClr val="black"/>
                </a:solidFill>
              </a:rPr>
              <a:t>) (</a:t>
            </a:r>
            <a:r>
              <a:rPr lang="es-ES" sz="2000" i="0" dirty="0" err="1" smtClean="0">
                <a:solidFill>
                  <a:prstClr val="black"/>
                </a:solidFill>
              </a:rPr>
              <a:t>Without</a:t>
            </a:r>
            <a:r>
              <a:rPr lang="es-ES" sz="2000" i="0" dirty="0" smtClean="0">
                <a:solidFill>
                  <a:prstClr val="black"/>
                </a:solidFill>
              </a:rPr>
              <a:t> </a:t>
            </a:r>
            <a:r>
              <a:rPr lang="es-ES" sz="2000" i="0" dirty="0" err="1" smtClean="0">
                <a:solidFill>
                  <a:prstClr val="black"/>
                </a:solidFill>
              </a:rPr>
              <a:t>Support</a:t>
            </a:r>
            <a:r>
              <a:rPr lang="es-ES" sz="2000" i="0" dirty="0" smtClean="0">
                <a:solidFill>
                  <a:prstClr val="black"/>
                </a:solidFill>
              </a:rPr>
              <a:t> </a:t>
            </a:r>
            <a:r>
              <a:rPr lang="es-ES" sz="2000" i="0" dirty="0" err="1" smtClean="0">
                <a:solidFill>
                  <a:prstClr val="black"/>
                </a:solidFill>
              </a:rPr>
              <a:t>Units</a:t>
            </a:r>
            <a:r>
              <a:rPr lang="es-ES" sz="2000" i="0" dirty="0" smtClean="0">
                <a:solidFill>
                  <a:prstClr val="black"/>
                </a:solidFill>
              </a:rPr>
              <a:t>)</a:t>
            </a:r>
            <a:r>
              <a:rPr lang="es-ES" sz="2000" i="0" dirty="0">
                <a:solidFill>
                  <a:prstClr val="black"/>
                </a:solidFill>
              </a:rPr>
              <a:t>	– R: 20 días</a:t>
            </a:r>
          </a:p>
          <a:p>
            <a:pPr>
              <a:tabLst>
                <a:tab pos="5740400" algn="l"/>
              </a:tabLst>
            </a:pPr>
            <a:r>
              <a:rPr lang="es-ES" sz="2000" i="0" dirty="0">
                <a:solidFill>
                  <a:prstClr val="black"/>
                </a:solidFill>
              </a:rPr>
              <a:t>1 </a:t>
            </a:r>
            <a:r>
              <a:rPr lang="es-ES" sz="2000" i="0" dirty="0" err="1" smtClean="0">
                <a:solidFill>
                  <a:prstClr val="black"/>
                </a:solidFill>
              </a:rPr>
              <a:t>Task</a:t>
            </a:r>
            <a:r>
              <a:rPr lang="es-ES" sz="2000" i="0" dirty="0" smtClean="0">
                <a:solidFill>
                  <a:prstClr val="black"/>
                </a:solidFill>
              </a:rPr>
              <a:t> </a:t>
            </a:r>
            <a:r>
              <a:rPr lang="es-ES" sz="2000" i="0" dirty="0" err="1" smtClean="0">
                <a:solidFill>
                  <a:prstClr val="black"/>
                </a:solidFill>
              </a:rPr>
              <a:t>Force</a:t>
            </a:r>
            <a:r>
              <a:rPr lang="es-ES" sz="2000" i="0" dirty="0" smtClean="0">
                <a:solidFill>
                  <a:prstClr val="black"/>
                </a:solidFill>
              </a:rPr>
              <a:t> Coy </a:t>
            </a:r>
            <a:r>
              <a:rPr lang="es-ES" sz="2000" i="0" dirty="0" err="1" smtClean="0">
                <a:solidFill>
                  <a:prstClr val="black"/>
                </a:solidFill>
              </a:rPr>
              <a:t>Team</a:t>
            </a:r>
            <a:r>
              <a:rPr lang="es-ES" sz="2000" i="0" dirty="0" smtClean="0">
                <a:solidFill>
                  <a:prstClr val="black"/>
                </a:solidFill>
              </a:rPr>
              <a:t> </a:t>
            </a:r>
            <a:r>
              <a:rPr lang="es-ES" sz="2000" i="0" dirty="0" err="1" smtClean="0">
                <a:solidFill>
                  <a:prstClr val="black"/>
                </a:solidFill>
              </a:rPr>
              <a:t>Climbers-Skiers</a:t>
            </a:r>
            <a:r>
              <a:rPr lang="es-ES" sz="2000" i="0" dirty="0" smtClean="0">
                <a:solidFill>
                  <a:prstClr val="black"/>
                </a:solidFill>
              </a:rPr>
              <a:t> (-)	</a:t>
            </a:r>
            <a:r>
              <a:rPr lang="es-ES" sz="2000" i="0" dirty="0">
                <a:solidFill>
                  <a:prstClr val="black"/>
                </a:solidFill>
              </a:rPr>
              <a:t>	– R: 10 días 			</a:t>
            </a:r>
          </a:p>
        </p:txBody>
      </p:sp>
    </p:spTree>
    <p:extLst>
      <p:ext uri="{BB962C8B-B14F-4D97-AF65-F5344CB8AC3E}">
        <p14:creationId xmlns:p14="http://schemas.microsoft.com/office/powerpoint/2010/main" val="2335835284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err="1" smtClean="0"/>
              <a:t>Our</a:t>
            </a:r>
            <a:r>
              <a:rPr lang="es-ES" kern="0" dirty="0" smtClean="0"/>
              <a:t> </a:t>
            </a:r>
            <a:r>
              <a:rPr lang="es-ES" kern="0" dirty="0" err="1" smtClean="0"/>
              <a:t>Strenghts</a:t>
            </a:r>
            <a:endParaRPr lang="es-ES" kern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2351584" y="1844824"/>
            <a:ext cx="7920880" cy="4032448"/>
          </a:xfrm>
          <a:prstGeom prst="roundRect">
            <a:avLst>
              <a:gd name="adj" fmla="val 3831"/>
            </a:avLst>
          </a:prstGeom>
        </p:spPr>
        <p:txBody>
          <a:bodyPr/>
          <a:lstStyle/>
          <a:p>
            <a:r>
              <a:rPr lang="es-ES" dirty="0" smtClean="0"/>
              <a:t>Young, </a:t>
            </a:r>
            <a:r>
              <a:rPr lang="es-ES" dirty="0" err="1" smtClean="0"/>
              <a:t>trained</a:t>
            </a:r>
            <a:r>
              <a:rPr lang="es-ES" dirty="0" smtClean="0"/>
              <a:t> and </a:t>
            </a:r>
            <a:r>
              <a:rPr lang="es-ES" dirty="0" err="1" smtClean="0"/>
              <a:t>ready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High </a:t>
            </a:r>
            <a:r>
              <a:rPr lang="es-ES" dirty="0" err="1" smtClean="0"/>
              <a:t>morale</a:t>
            </a:r>
            <a:r>
              <a:rPr lang="es-ES" dirty="0" smtClean="0"/>
              <a:t> and “esprit de corps”.</a:t>
            </a:r>
            <a:endParaRPr lang="es-ES" dirty="0"/>
          </a:p>
          <a:p>
            <a:r>
              <a:rPr lang="es-ES" dirty="0" err="1" smtClean="0"/>
              <a:t>Unique</a:t>
            </a:r>
            <a:r>
              <a:rPr lang="es-ES" dirty="0" smtClean="0"/>
              <a:t> </a:t>
            </a:r>
            <a:r>
              <a:rPr lang="es-ES" dirty="0" err="1" smtClean="0"/>
              <a:t>special</a:t>
            </a:r>
            <a:r>
              <a:rPr lang="es-ES" dirty="0" smtClean="0"/>
              <a:t> </a:t>
            </a:r>
            <a:r>
              <a:rPr lang="es-ES" dirty="0" err="1" smtClean="0"/>
              <a:t>capabilities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err="1" smtClean="0"/>
              <a:t>Privileged</a:t>
            </a:r>
            <a:r>
              <a:rPr lang="es-ES" dirty="0" smtClean="0"/>
              <a:t> </a:t>
            </a:r>
            <a:r>
              <a:rPr lang="es-ES" dirty="0" err="1" smtClean="0"/>
              <a:t>location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training (</a:t>
            </a:r>
            <a:r>
              <a:rPr lang="es-ES" dirty="0" err="1" smtClean="0"/>
              <a:t>Pyrenees</a:t>
            </a:r>
            <a:r>
              <a:rPr lang="es-ES" dirty="0" smtClean="0"/>
              <a:t>).</a:t>
            </a:r>
          </a:p>
          <a:p>
            <a:r>
              <a:rPr lang="es-ES" dirty="0" err="1" smtClean="0"/>
              <a:t>Multi-scenario</a:t>
            </a:r>
            <a:r>
              <a:rPr lang="es-ES" dirty="0"/>
              <a:t> </a:t>
            </a:r>
            <a:r>
              <a:rPr lang="es-ES" dirty="0" err="1" smtClean="0"/>
              <a:t>suitability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err="1" smtClean="0"/>
              <a:t>Leadership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672217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2927648" y="397346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3600" kern="0" dirty="0" err="1" smtClean="0"/>
              <a:t>Admin</a:t>
            </a:r>
            <a:r>
              <a:rPr lang="es-ES" sz="3600" kern="0" dirty="0" smtClean="0"/>
              <a:t>. </a:t>
            </a:r>
            <a:r>
              <a:rPr lang="es-ES" sz="3600" kern="0" dirty="0" err="1" smtClean="0"/>
              <a:t>Brieffing</a:t>
            </a:r>
            <a:endParaRPr lang="es-ES" sz="3600" kern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30" y="1484784"/>
            <a:ext cx="3742287" cy="44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50619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err="1" smtClean="0"/>
              <a:t>Admin</a:t>
            </a:r>
            <a:r>
              <a:rPr lang="es-ES" kern="0" dirty="0" smtClean="0"/>
              <a:t>. </a:t>
            </a:r>
            <a:r>
              <a:rPr lang="es-ES" kern="0" dirty="0" err="1" smtClean="0"/>
              <a:t>Brieffing</a:t>
            </a:r>
            <a:endParaRPr lang="es-ES" kern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2207568" y="1876890"/>
            <a:ext cx="8424936" cy="3476125"/>
          </a:xfrm>
          <a:prstGeom prst="roundRect">
            <a:avLst>
              <a:gd name="adj" fmla="val 3831"/>
            </a:avLst>
          </a:prstGeom>
        </p:spPr>
        <p:txBody>
          <a:bodyPr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4400" dirty="0" err="1" smtClean="0"/>
              <a:t>Different</a:t>
            </a:r>
            <a:r>
              <a:rPr lang="es-ES" sz="4400" dirty="0" smtClean="0"/>
              <a:t> </a:t>
            </a:r>
            <a:r>
              <a:rPr lang="es-ES" sz="4400" dirty="0" err="1" smtClean="0"/>
              <a:t>Units</a:t>
            </a:r>
            <a:r>
              <a:rPr lang="es-ES" sz="4400" dirty="0" smtClean="0"/>
              <a:t> in </a:t>
            </a:r>
            <a:r>
              <a:rPr lang="es-ES" sz="4400" dirty="0" err="1" smtClean="0"/>
              <a:t>the</a:t>
            </a:r>
            <a:r>
              <a:rPr lang="es-ES" sz="4400" dirty="0" smtClean="0"/>
              <a:t>  </a:t>
            </a:r>
            <a:r>
              <a:rPr lang="es-ES" sz="4400" dirty="0" err="1" smtClean="0"/>
              <a:t>building</a:t>
            </a:r>
            <a:endParaRPr lang="es-ES" sz="4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400" dirty="0" err="1" smtClean="0"/>
              <a:t>Working</a:t>
            </a:r>
            <a:r>
              <a:rPr lang="es-ES" sz="4400" dirty="0" smtClean="0"/>
              <a:t> place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400" dirty="0" err="1" smtClean="0"/>
              <a:t>Movement</a:t>
            </a:r>
            <a:r>
              <a:rPr lang="es-ES" sz="4400" dirty="0" smtClean="0"/>
              <a:t> </a:t>
            </a:r>
            <a:r>
              <a:rPr lang="es-ES" sz="4400" dirty="0" err="1" smtClean="0"/>
              <a:t>restricted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262430555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23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err="1" smtClean="0"/>
              <a:t>Syndicate</a:t>
            </a:r>
            <a:r>
              <a:rPr lang="es-ES" kern="0" dirty="0" smtClean="0"/>
              <a:t> </a:t>
            </a:r>
            <a:r>
              <a:rPr lang="es-ES" kern="0" dirty="0" err="1" smtClean="0"/>
              <a:t>Rooms</a:t>
            </a:r>
            <a:endParaRPr lang="es-ES" kern="0" dirty="0" smtClean="0"/>
          </a:p>
          <a:p>
            <a:endParaRPr lang="es-ES" kern="0" dirty="0"/>
          </a:p>
          <a:p>
            <a:r>
              <a:rPr lang="es-ES" kern="0" dirty="0" err="1" smtClean="0"/>
              <a:t>Plenum</a:t>
            </a:r>
            <a:endParaRPr lang="es-ES" kern="0" dirty="0" smtClean="0"/>
          </a:p>
          <a:p>
            <a:r>
              <a:rPr lang="es-ES" kern="0" dirty="0" smtClean="0"/>
              <a:t>PCM</a:t>
            </a:r>
          </a:p>
          <a:p>
            <a:r>
              <a:rPr lang="es-ES" kern="0" dirty="0" smtClean="0"/>
              <a:t>3</a:t>
            </a:r>
            <a:r>
              <a:rPr lang="es-ES" kern="0" baseline="30000" dirty="0" smtClean="0"/>
              <a:t>rd</a:t>
            </a:r>
            <a:r>
              <a:rPr lang="es-ES" kern="0" dirty="0" smtClean="0"/>
              <a:t> </a:t>
            </a:r>
            <a:r>
              <a:rPr lang="es-ES" kern="0" dirty="0" err="1" smtClean="0"/>
              <a:t>Floor</a:t>
            </a:r>
            <a:endParaRPr lang="es-ES" kern="0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582623" y="2815348"/>
            <a:ext cx="9350888" cy="3482542"/>
            <a:chOff x="1582623" y="2815348"/>
            <a:chExt cx="9350888" cy="3482542"/>
          </a:xfrm>
        </p:grpSpPr>
        <p:grpSp>
          <p:nvGrpSpPr>
            <p:cNvPr id="2" name="Grupo 1"/>
            <p:cNvGrpSpPr/>
            <p:nvPr/>
          </p:nvGrpSpPr>
          <p:grpSpPr>
            <a:xfrm>
              <a:off x="1582623" y="2815348"/>
              <a:ext cx="9350888" cy="3482542"/>
              <a:chOff x="1582623" y="2815348"/>
              <a:chExt cx="9350888" cy="3482542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23"/>
              <a:stretch/>
            </p:blipFill>
            <p:spPr>
              <a:xfrm>
                <a:off x="1582623" y="2815348"/>
                <a:ext cx="9350888" cy="3482542"/>
              </a:xfrm>
              <a:prstGeom prst="rect">
                <a:avLst/>
              </a:prstGeom>
            </p:spPr>
          </p:pic>
          <p:sp>
            <p:nvSpPr>
              <p:cNvPr id="8" name="CuadroTexto 7"/>
              <p:cNvSpPr txBox="1"/>
              <p:nvPr/>
            </p:nvSpPr>
            <p:spPr>
              <a:xfrm>
                <a:off x="5814518" y="5188795"/>
                <a:ext cx="2585738" cy="76048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prstClr val="black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s-ES_tradnl" sz="1800" dirty="0" smtClean="0"/>
                  <a:t>PLENUM</a:t>
                </a:r>
              </a:p>
              <a:p>
                <a:pPr algn="ctr"/>
                <a:r>
                  <a:rPr lang="es-ES_tradnl" sz="1800" dirty="0" smtClean="0"/>
                  <a:t>PCM</a:t>
                </a:r>
                <a:endParaRPr lang="en-GB" sz="1800" dirty="0"/>
              </a:p>
            </p:txBody>
          </p:sp>
          <p:cxnSp>
            <p:nvCxnSpPr>
              <p:cNvPr id="7" name="Conector angular 6"/>
              <p:cNvCxnSpPr/>
              <p:nvPr/>
            </p:nvCxnSpPr>
            <p:spPr>
              <a:xfrm>
                <a:off x="5320416" y="4659896"/>
                <a:ext cx="977834" cy="666705"/>
              </a:xfrm>
              <a:prstGeom prst="bentConnector3">
                <a:avLst>
                  <a:gd name="adj1" fmla="val -34441"/>
                </a:avLst>
              </a:prstGeom>
              <a:ln w="571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ángulo 10"/>
            <p:cNvSpPr/>
            <p:nvPr/>
          </p:nvSpPr>
          <p:spPr>
            <a:xfrm>
              <a:off x="2927648" y="5188795"/>
              <a:ext cx="1944216" cy="76048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4871864" y="5432003"/>
              <a:ext cx="942654" cy="51727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1237902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 bwMode="auto">
          <a:xfrm>
            <a:off x="2936874" y="327417"/>
            <a:ext cx="6318252" cy="23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err="1" smtClean="0"/>
              <a:t>Syndicate</a:t>
            </a:r>
            <a:r>
              <a:rPr lang="es-ES" kern="0" dirty="0" smtClean="0"/>
              <a:t> </a:t>
            </a:r>
            <a:r>
              <a:rPr lang="es-ES" kern="0" dirty="0" err="1" smtClean="0"/>
              <a:t>Rooms</a:t>
            </a:r>
            <a:endParaRPr lang="es-ES" kern="0" dirty="0" smtClean="0"/>
          </a:p>
          <a:p>
            <a:endParaRPr lang="es-ES" kern="0" dirty="0"/>
          </a:p>
          <a:p>
            <a:r>
              <a:rPr lang="es-ES" kern="0" dirty="0" err="1" smtClean="0"/>
              <a:t>Syndicate</a:t>
            </a:r>
            <a:r>
              <a:rPr lang="es-ES" kern="0" dirty="0" smtClean="0"/>
              <a:t> </a:t>
            </a:r>
            <a:r>
              <a:rPr lang="es-ES" kern="0" dirty="0" err="1" smtClean="0"/>
              <a:t>Rooms</a:t>
            </a:r>
            <a:r>
              <a:rPr lang="es-ES" kern="0" dirty="0" smtClean="0"/>
              <a:t>, </a:t>
            </a:r>
            <a:r>
              <a:rPr lang="es-ES" kern="0" dirty="0" err="1" smtClean="0"/>
              <a:t>Coffe</a:t>
            </a:r>
            <a:r>
              <a:rPr lang="es-ES" kern="0" dirty="0" smtClean="0"/>
              <a:t>, WC</a:t>
            </a:r>
          </a:p>
          <a:p>
            <a:r>
              <a:rPr lang="es-ES" kern="0" dirty="0" smtClean="0"/>
              <a:t>1</a:t>
            </a:r>
            <a:r>
              <a:rPr lang="es-ES" kern="0" baseline="30000" dirty="0" smtClean="0"/>
              <a:t>st</a:t>
            </a:r>
            <a:r>
              <a:rPr lang="es-ES" kern="0" dirty="0" smtClean="0"/>
              <a:t> </a:t>
            </a:r>
            <a:r>
              <a:rPr lang="es-ES" kern="0" dirty="0" err="1" smtClean="0"/>
              <a:t>Floor</a:t>
            </a:r>
            <a:endParaRPr lang="es-ES" kern="0" dirty="0" smtClean="0"/>
          </a:p>
        </p:txBody>
      </p:sp>
      <p:grpSp>
        <p:nvGrpSpPr>
          <p:cNvPr id="21" name="Grupo 20"/>
          <p:cNvGrpSpPr/>
          <p:nvPr/>
        </p:nvGrpSpPr>
        <p:grpSpPr>
          <a:xfrm>
            <a:off x="184039" y="2852936"/>
            <a:ext cx="11931918" cy="2808312"/>
            <a:chOff x="184039" y="2852936"/>
            <a:chExt cx="11931918" cy="2808312"/>
          </a:xfrm>
        </p:grpSpPr>
        <p:grpSp>
          <p:nvGrpSpPr>
            <p:cNvPr id="18" name="Grupo 17"/>
            <p:cNvGrpSpPr/>
            <p:nvPr/>
          </p:nvGrpSpPr>
          <p:grpSpPr>
            <a:xfrm>
              <a:off x="184039" y="2852936"/>
              <a:ext cx="11931918" cy="2808312"/>
              <a:chOff x="1649730" y="3223321"/>
              <a:chExt cx="8892540" cy="2092960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730" y="3223321"/>
                <a:ext cx="8892540" cy="2092960"/>
              </a:xfrm>
              <a:prstGeom prst="rect">
                <a:avLst/>
              </a:prstGeom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2936874" y="3454067"/>
                <a:ext cx="541658" cy="110673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prstClr val="black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endParaRPr lang="es-ES_tradnl" sz="1800" dirty="0" smtClean="0"/>
              </a:p>
              <a:p>
                <a:pPr algn="ctr"/>
                <a:r>
                  <a:rPr lang="es-ES_tradnl" sz="1800" dirty="0" smtClean="0"/>
                  <a:t>LI LL</a:t>
                </a:r>
                <a:endParaRPr lang="en-GB" sz="1800" dirty="0"/>
              </a:p>
            </p:txBody>
          </p:sp>
          <p:sp>
            <p:nvSpPr>
              <p:cNvPr id="2" name="CuadroTexto 1"/>
              <p:cNvSpPr txBox="1"/>
              <p:nvPr/>
            </p:nvSpPr>
            <p:spPr>
              <a:xfrm>
                <a:off x="3492178" y="3454067"/>
                <a:ext cx="1739726" cy="42754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prstClr val="black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s-ES_tradnl" sz="1800" dirty="0" smtClean="0"/>
                  <a:t>CAP/DEV</a:t>
                </a:r>
                <a:endParaRPr lang="en-GB" sz="1800" dirty="0"/>
              </a:p>
            </p:txBody>
          </p:sp>
          <p:cxnSp>
            <p:nvCxnSpPr>
              <p:cNvPr id="10" name="Conector angular 9"/>
              <p:cNvCxnSpPr/>
              <p:nvPr/>
            </p:nvCxnSpPr>
            <p:spPr>
              <a:xfrm flipH="1">
                <a:off x="3328405" y="4055834"/>
                <a:ext cx="2673975" cy="641236"/>
              </a:xfrm>
              <a:prstGeom prst="bentConnector3">
                <a:avLst>
                  <a:gd name="adj1" fmla="val 23814"/>
                </a:avLst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de flecha 12"/>
              <p:cNvCxnSpPr/>
              <p:nvPr/>
            </p:nvCxnSpPr>
            <p:spPr>
              <a:xfrm flipV="1">
                <a:off x="5402865" y="3714640"/>
                <a:ext cx="0" cy="313804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de flecha 11"/>
              <p:cNvCxnSpPr/>
              <p:nvPr/>
            </p:nvCxnSpPr>
            <p:spPr>
              <a:xfrm flipV="1">
                <a:off x="3355700" y="4383380"/>
                <a:ext cx="0" cy="313804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uadroTexto 15"/>
              <p:cNvSpPr txBox="1"/>
              <p:nvPr/>
            </p:nvSpPr>
            <p:spPr>
              <a:xfrm>
                <a:off x="5879976" y="3394176"/>
                <a:ext cx="1447223" cy="42754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prstClr val="black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s-ES_tradnl" sz="1400" dirty="0" smtClean="0"/>
                  <a:t>COFFE ROOM</a:t>
                </a:r>
                <a:endParaRPr lang="en-GB" sz="1400" dirty="0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3870063" y="3986915"/>
                <a:ext cx="541658" cy="5738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prstClr val="black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s-ES_tradnl" sz="1400" dirty="0" smtClean="0"/>
                  <a:t>WC</a:t>
                </a:r>
                <a:endParaRPr lang="en-GB" sz="1400" dirty="0"/>
              </a:p>
            </p:txBody>
          </p:sp>
          <p:cxnSp>
            <p:nvCxnSpPr>
              <p:cNvPr id="11" name="Conector recto de flecha 10"/>
              <p:cNvCxnSpPr/>
              <p:nvPr/>
            </p:nvCxnSpPr>
            <p:spPr>
              <a:xfrm flipV="1">
                <a:off x="3997145" y="4383380"/>
                <a:ext cx="0" cy="313804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Conector recto 19"/>
            <p:cNvCxnSpPr/>
            <p:nvPr/>
          </p:nvCxnSpPr>
          <p:spPr>
            <a:xfrm>
              <a:off x="1911115" y="4647553"/>
              <a:ext cx="0" cy="2936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13608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 bwMode="auto">
          <a:xfrm>
            <a:off x="2936874" y="327417"/>
            <a:ext cx="6318252" cy="23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err="1" smtClean="0"/>
              <a:t>Dinning</a:t>
            </a:r>
            <a:r>
              <a:rPr lang="es-ES" kern="0" dirty="0" smtClean="0"/>
              <a:t> Hall</a:t>
            </a:r>
          </a:p>
          <a:p>
            <a:endParaRPr lang="es-ES" kern="0" dirty="0"/>
          </a:p>
          <a:p>
            <a:r>
              <a:rPr lang="es-ES" kern="0" dirty="0" err="1" smtClean="0"/>
              <a:t>Ground</a:t>
            </a:r>
            <a:r>
              <a:rPr lang="es-ES" kern="0" dirty="0" smtClean="0"/>
              <a:t> </a:t>
            </a:r>
            <a:r>
              <a:rPr lang="es-ES" kern="0" dirty="0" err="1" smtClean="0"/>
              <a:t>Floor</a:t>
            </a:r>
            <a:endParaRPr lang="es-ES" kern="0" dirty="0" smtClean="0"/>
          </a:p>
        </p:txBody>
      </p:sp>
      <p:sp>
        <p:nvSpPr>
          <p:cNvPr id="18" name="CuadroTexto 17"/>
          <p:cNvSpPr txBox="1"/>
          <p:nvPr/>
        </p:nvSpPr>
        <p:spPr>
          <a:xfrm>
            <a:off x="3492178" y="3454067"/>
            <a:ext cx="1739726" cy="427547"/>
          </a:xfrm>
          <a:prstGeom prst="rect">
            <a:avLst/>
          </a:prstGeom>
          <a:solidFill>
            <a:srgbClr val="FFFF00"/>
          </a:solidFill>
          <a:ln>
            <a:solidFill>
              <a:prstClr val="black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_tradnl" sz="1800" dirty="0" smtClean="0"/>
              <a:t>CAP/DEV</a:t>
            </a:r>
            <a:endParaRPr lang="en-GB" sz="1800" dirty="0"/>
          </a:p>
        </p:txBody>
      </p:sp>
      <p:grpSp>
        <p:nvGrpSpPr>
          <p:cNvPr id="31" name="Grupo 30"/>
          <p:cNvGrpSpPr/>
          <p:nvPr/>
        </p:nvGrpSpPr>
        <p:grpSpPr>
          <a:xfrm>
            <a:off x="158546" y="3290310"/>
            <a:ext cx="11898385" cy="2581635"/>
            <a:chOff x="146807" y="2138182"/>
            <a:chExt cx="11898385" cy="2581635"/>
          </a:xfrm>
        </p:grpSpPr>
        <p:grpSp>
          <p:nvGrpSpPr>
            <p:cNvPr id="30" name="Grupo 29"/>
            <p:cNvGrpSpPr/>
            <p:nvPr/>
          </p:nvGrpSpPr>
          <p:grpSpPr>
            <a:xfrm>
              <a:off x="146807" y="2138182"/>
              <a:ext cx="11898385" cy="2581635"/>
              <a:chOff x="146807" y="2138182"/>
              <a:chExt cx="11898385" cy="2581635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6807" y="2138182"/>
                <a:ext cx="11898385" cy="2581635"/>
              </a:xfrm>
              <a:prstGeom prst="rect">
                <a:avLst/>
              </a:prstGeom>
            </p:spPr>
          </p:pic>
          <p:sp>
            <p:nvSpPr>
              <p:cNvPr id="19" name="CuadroTexto 18"/>
              <p:cNvSpPr txBox="1"/>
              <p:nvPr/>
            </p:nvSpPr>
            <p:spPr>
              <a:xfrm>
                <a:off x="1769701" y="3912216"/>
                <a:ext cx="2022043" cy="66891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prstClr val="black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s-ES_tradnl" sz="1800" dirty="0" smtClean="0"/>
                  <a:t>DINNING ROOM</a:t>
                </a:r>
                <a:endParaRPr lang="en-GB" sz="1800" dirty="0"/>
              </a:p>
            </p:txBody>
          </p:sp>
          <p:cxnSp>
            <p:nvCxnSpPr>
              <p:cNvPr id="6" name="Conector angular 5"/>
              <p:cNvCxnSpPr/>
              <p:nvPr/>
            </p:nvCxnSpPr>
            <p:spPr>
              <a:xfrm rot="10800000">
                <a:off x="3932566" y="2852937"/>
                <a:ext cx="1731386" cy="601136"/>
              </a:xfrm>
              <a:prstGeom prst="bentConnector3">
                <a:avLst>
                  <a:gd name="adj1" fmla="val 33169"/>
                </a:avLst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/>
              <p:cNvCxnSpPr/>
              <p:nvPr/>
            </p:nvCxnSpPr>
            <p:spPr>
              <a:xfrm>
                <a:off x="3932566" y="2852937"/>
                <a:ext cx="0" cy="570528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Conector recto 28"/>
            <p:cNvCxnSpPr/>
            <p:nvPr/>
          </p:nvCxnSpPr>
          <p:spPr>
            <a:xfrm>
              <a:off x="3719736" y="2695258"/>
              <a:ext cx="0" cy="2791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uadroTexto 31"/>
          <p:cNvSpPr txBox="1"/>
          <p:nvPr/>
        </p:nvSpPr>
        <p:spPr>
          <a:xfrm>
            <a:off x="3653649" y="3457607"/>
            <a:ext cx="714160" cy="359171"/>
          </a:xfrm>
          <a:prstGeom prst="rect">
            <a:avLst/>
          </a:prstGeom>
          <a:solidFill>
            <a:srgbClr val="FFFF00"/>
          </a:solidFill>
          <a:ln>
            <a:solidFill>
              <a:prstClr val="black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_tradnl" sz="1800" dirty="0" smtClean="0"/>
              <a:t>WC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08219458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err="1" smtClean="0"/>
              <a:t>Transfers</a:t>
            </a:r>
            <a:r>
              <a:rPr lang="es-ES" kern="0" dirty="0" smtClean="0"/>
              <a:t> Schedule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2351584" y="1844824"/>
            <a:ext cx="7920880" cy="4032448"/>
          </a:xfrm>
          <a:prstGeom prst="roundRect">
            <a:avLst>
              <a:gd name="adj" fmla="val 3831"/>
            </a:avLst>
          </a:prstGeo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Oct 19</a:t>
            </a:r>
            <a:r>
              <a:rPr lang="es-ES" baseline="30000" dirty="0" smtClean="0"/>
              <a:t>th</a:t>
            </a:r>
          </a:p>
          <a:p>
            <a:r>
              <a:rPr lang="es-ES" b="0" dirty="0" smtClean="0"/>
              <a:t>07:40- Hotel to </a:t>
            </a:r>
            <a:r>
              <a:rPr lang="es-ES" b="0" dirty="0" err="1" smtClean="0"/>
              <a:t>Conference</a:t>
            </a:r>
            <a:r>
              <a:rPr lang="es-ES" b="0" dirty="0" smtClean="0"/>
              <a:t> </a:t>
            </a:r>
            <a:r>
              <a:rPr lang="es-ES" b="0" dirty="0" err="1" smtClean="0"/>
              <a:t>Venue</a:t>
            </a:r>
            <a:endParaRPr lang="es-ES" b="0" dirty="0" smtClean="0"/>
          </a:p>
          <a:p>
            <a:r>
              <a:rPr lang="es-ES" b="0" dirty="0" smtClean="0"/>
              <a:t>16:00- </a:t>
            </a:r>
            <a:r>
              <a:rPr lang="es-ES" b="0" dirty="0" err="1" smtClean="0"/>
              <a:t>Conference</a:t>
            </a:r>
            <a:r>
              <a:rPr lang="es-ES" b="0" dirty="0" smtClean="0"/>
              <a:t> </a:t>
            </a:r>
            <a:r>
              <a:rPr lang="es-ES" b="0" dirty="0" err="1" smtClean="0"/>
              <a:t>Venue</a:t>
            </a:r>
            <a:r>
              <a:rPr lang="es-ES" b="0" dirty="0" smtClean="0"/>
              <a:t> to Hotel</a:t>
            </a:r>
          </a:p>
          <a:p>
            <a:pPr marL="0" indent="0">
              <a:buNone/>
            </a:pPr>
            <a:endParaRPr lang="es-ES" b="0" dirty="0" smtClean="0"/>
          </a:p>
          <a:p>
            <a:pPr marL="0" indent="0">
              <a:buNone/>
            </a:pPr>
            <a:r>
              <a:rPr lang="es-ES" dirty="0" err="1" smtClean="0"/>
              <a:t>Site</a:t>
            </a:r>
            <a:r>
              <a:rPr lang="es-ES" dirty="0" smtClean="0"/>
              <a:t> </a:t>
            </a:r>
            <a:r>
              <a:rPr lang="es-ES" dirty="0" err="1" smtClean="0"/>
              <a:t>Survey</a:t>
            </a:r>
            <a:r>
              <a:rPr lang="es-ES" dirty="0" smtClean="0"/>
              <a:t> </a:t>
            </a:r>
            <a:r>
              <a:rPr lang="es-ES" b="0" dirty="0" smtClean="0"/>
              <a:t>(Meeting Point </a:t>
            </a:r>
            <a:r>
              <a:rPr lang="es-ES" b="0" dirty="0" err="1" smtClean="0"/>
              <a:t>for</a:t>
            </a:r>
            <a:r>
              <a:rPr lang="es-ES" b="0" dirty="0" smtClean="0"/>
              <a:t> </a:t>
            </a:r>
            <a:r>
              <a:rPr lang="es-ES" b="0" dirty="0" err="1" smtClean="0"/>
              <a:t>all</a:t>
            </a:r>
            <a:r>
              <a:rPr lang="es-ES" b="0" dirty="0" smtClean="0"/>
              <a:t>: </a:t>
            </a:r>
            <a:r>
              <a:rPr lang="es-ES" b="0" dirty="0" err="1" smtClean="0"/>
              <a:t>Main</a:t>
            </a:r>
            <a:r>
              <a:rPr lang="es-ES" b="0" dirty="0" smtClean="0"/>
              <a:t> </a:t>
            </a:r>
            <a:r>
              <a:rPr lang="es-ES" b="0" dirty="0" err="1" smtClean="0"/>
              <a:t>Acces</a:t>
            </a:r>
            <a:r>
              <a:rPr lang="es-ES" b="0" dirty="0" smtClean="0"/>
              <a:t>)</a:t>
            </a:r>
          </a:p>
          <a:p>
            <a:r>
              <a:rPr lang="es-ES" b="0" dirty="0" smtClean="0"/>
              <a:t>17:00- Hotel to </a:t>
            </a:r>
            <a:r>
              <a:rPr lang="es-ES" b="0" dirty="0" err="1" smtClean="0"/>
              <a:t>Conference</a:t>
            </a:r>
            <a:r>
              <a:rPr lang="es-ES" b="0" dirty="0" smtClean="0"/>
              <a:t> </a:t>
            </a:r>
            <a:r>
              <a:rPr lang="es-ES" b="0" dirty="0" err="1" smtClean="0"/>
              <a:t>Venue</a:t>
            </a:r>
            <a:endParaRPr lang="es-ES" b="0" dirty="0" smtClean="0"/>
          </a:p>
          <a:p>
            <a:r>
              <a:rPr lang="es-ES" b="0" dirty="0" smtClean="0"/>
              <a:t>19:00- </a:t>
            </a:r>
            <a:r>
              <a:rPr lang="es-ES" b="0" dirty="0" err="1" smtClean="0"/>
              <a:t>Conference</a:t>
            </a:r>
            <a:r>
              <a:rPr lang="es-ES" b="0" dirty="0" smtClean="0"/>
              <a:t> </a:t>
            </a:r>
            <a:r>
              <a:rPr lang="es-ES" b="0" dirty="0" err="1" smtClean="0"/>
              <a:t>Venue</a:t>
            </a:r>
            <a:r>
              <a:rPr lang="es-ES" b="0" dirty="0" smtClean="0"/>
              <a:t> to Hotel</a:t>
            </a:r>
          </a:p>
        </p:txBody>
      </p:sp>
    </p:spTree>
    <p:extLst>
      <p:ext uri="{BB962C8B-B14F-4D97-AF65-F5344CB8AC3E}">
        <p14:creationId xmlns:p14="http://schemas.microsoft.com/office/powerpoint/2010/main" val="3569810826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err="1" smtClean="0"/>
              <a:t>Transfers</a:t>
            </a:r>
            <a:r>
              <a:rPr lang="es-ES" kern="0" dirty="0" smtClean="0"/>
              <a:t> Schedule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2351584" y="1844824"/>
            <a:ext cx="7920880" cy="4032448"/>
          </a:xfrm>
          <a:prstGeom prst="roundRect">
            <a:avLst>
              <a:gd name="adj" fmla="val 3831"/>
            </a:avLst>
          </a:prstGeo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Oct 20</a:t>
            </a:r>
            <a:r>
              <a:rPr lang="es-ES" baseline="30000" dirty="0" smtClean="0"/>
              <a:t>th</a:t>
            </a:r>
          </a:p>
          <a:p>
            <a:r>
              <a:rPr lang="es-ES" b="0" dirty="0" smtClean="0"/>
              <a:t>07:40- Hotel to </a:t>
            </a:r>
            <a:r>
              <a:rPr lang="es-ES" b="0" dirty="0" err="1" smtClean="0"/>
              <a:t>Conference</a:t>
            </a:r>
            <a:r>
              <a:rPr lang="es-ES" b="0" dirty="0" smtClean="0"/>
              <a:t> </a:t>
            </a:r>
            <a:r>
              <a:rPr lang="es-ES" b="0" dirty="0" err="1" smtClean="0"/>
              <a:t>Venue</a:t>
            </a:r>
            <a:endParaRPr lang="es-ES" b="0" dirty="0" smtClean="0"/>
          </a:p>
          <a:p>
            <a:r>
              <a:rPr lang="es-ES" b="0" dirty="0" smtClean="0"/>
              <a:t>18:00- </a:t>
            </a:r>
            <a:r>
              <a:rPr lang="es-ES" b="0" dirty="0" err="1" smtClean="0"/>
              <a:t>Confere</a:t>
            </a:r>
            <a:r>
              <a:rPr lang="es-ES" b="0" dirty="0" err="1"/>
              <a:t>nce</a:t>
            </a:r>
            <a:r>
              <a:rPr lang="es-ES" b="0" dirty="0"/>
              <a:t> </a:t>
            </a:r>
            <a:r>
              <a:rPr lang="es-ES" b="0" dirty="0" err="1"/>
              <a:t>Venue</a:t>
            </a:r>
            <a:r>
              <a:rPr lang="es-ES" b="0" dirty="0"/>
              <a:t> to Hotel</a:t>
            </a:r>
            <a:endParaRPr lang="es-ES" b="0" dirty="0" smtClean="0"/>
          </a:p>
          <a:p>
            <a:pPr marL="0" indent="0">
              <a:buNone/>
            </a:pPr>
            <a:endParaRPr lang="es-ES" b="0" dirty="0" smtClean="0"/>
          </a:p>
          <a:p>
            <a:pPr marL="0" indent="0">
              <a:buNone/>
            </a:pPr>
            <a:r>
              <a:rPr lang="es-ES" dirty="0" err="1" smtClean="0"/>
              <a:t>Hosted</a:t>
            </a:r>
            <a:r>
              <a:rPr lang="es-ES" dirty="0" smtClean="0"/>
              <a:t> </a:t>
            </a:r>
            <a:r>
              <a:rPr lang="es-ES" dirty="0" err="1" smtClean="0"/>
              <a:t>Dinner</a:t>
            </a:r>
            <a:r>
              <a:rPr lang="es-ES" dirty="0" smtClean="0"/>
              <a:t> </a:t>
            </a:r>
            <a:r>
              <a:rPr lang="es-ES" b="0" dirty="0" smtClean="0"/>
              <a:t>(Meeting Point </a:t>
            </a:r>
            <a:r>
              <a:rPr lang="es-ES" b="0" dirty="0" err="1" smtClean="0"/>
              <a:t>for</a:t>
            </a:r>
            <a:r>
              <a:rPr lang="es-ES" b="0" dirty="0" smtClean="0"/>
              <a:t> </a:t>
            </a:r>
            <a:r>
              <a:rPr lang="es-ES" b="0" dirty="0" err="1" smtClean="0"/>
              <a:t>all</a:t>
            </a:r>
            <a:r>
              <a:rPr lang="es-ES" b="0" dirty="0" smtClean="0"/>
              <a:t>: </a:t>
            </a:r>
            <a:r>
              <a:rPr lang="es-ES" b="0" dirty="0" err="1" smtClean="0"/>
              <a:t>Main</a:t>
            </a:r>
            <a:r>
              <a:rPr lang="es-ES" b="0" dirty="0" smtClean="0"/>
              <a:t> </a:t>
            </a:r>
            <a:r>
              <a:rPr lang="es-ES" b="0" dirty="0" err="1" smtClean="0"/>
              <a:t>Acces</a:t>
            </a:r>
            <a:r>
              <a:rPr lang="es-ES" b="0" dirty="0" smtClean="0"/>
              <a:t>)</a:t>
            </a:r>
          </a:p>
          <a:p>
            <a:r>
              <a:rPr lang="es-ES" b="0" dirty="0" smtClean="0"/>
              <a:t>19:30- Hotel </a:t>
            </a:r>
            <a:r>
              <a:rPr lang="es-ES" b="0" dirty="0" err="1" smtClean="0"/>
              <a:t>BdN</a:t>
            </a:r>
            <a:r>
              <a:rPr lang="es-ES" b="0" dirty="0" smtClean="0"/>
              <a:t> to Hotel 3 Reyes to Restaurant</a:t>
            </a:r>
          </a:p>
          <a:p>
            <a:r>
              <a:rPr lang="es-ES" b="0" dirty="0" smtClean="0"/>
              <a:t>23:00- Restaurant to </a:t>
            </a:r>
            <a:r>
              <a:rPr lang="es-ES" b="0" dirty="0" err="1" smtClean="0"/>
              <a:t>Hotels</a:t>
            </a:r>
            <a:endParaRPr lang="es-ES" b="0" dirty="0" smtClean="0"/>
          </a:p>
        </p:txBody>
      </p:sp>
    </p:spTree>
    <p:extLst>
      <p:ext uri="{BB962C8B-B14F-4D97-AF65-F5344CB8AC3E}">
        <p14:creationId xmlns:p14="http://schemas.microsoft.com/office/powerpoint/2010/main" val="3810916930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11" descr="Y:\bereiche\refka\GebAusb\P&amp;S_MTI\98_praktisches\Fahnen\TSCHREP.WMF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08" y="1437842"/>
            <a:ext cx="828000" cy="4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4" name="Textfeld 46"/>
          <p:cNvSpPr txBox="1">
            <a:spLocks noChangeArrowheads="1"/>
          </p:cNvSpPr>
          <p:nvPr/>
        </p:nvSpPr>
        <p:spPr bwMode="auto">
          <a:xfrm>
            <a:off x="6591743" y="1882221"/>
            <a:ext cx="843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GB" altLang="de-DE" sz="1800" dirty="0" smtClean="0">
                <a:latin typeface="Franklin Gothic Book" pitchFamily="34" charset="0"/>
              </a:rPr>
              <a:t>CZE</a:t>
            </a:r>
            <a:r>
              <a:rPr lang="en-GB" altLang="de-DE" sz="1800" baseline="30000" dirty="0" smtClean="0">
                <a:latin typeface="+mj-lt"/>
              </a:rPr>
              <a:t>2)</a:t>
            </a:r>
            <a:endParaRPr lang="en-GB" altLang="de-DE" sz="1800" baseline="30000" dirty="0">
              <a:latin typeface="+mj-lt"/>
            </a:endParaRPr>
          </a:p>
        </p:txBody>
      </p:sp>
      <p:sp>
        <p:nvSpPr>
          <p:cNvPr id="4099" name="Textfeld 72"/>
          <p:cNvSpPr txBox="1">
            <a:spLocks noChangeArrowheads="1"/>
          </p:cNvSpPr>
          <p:nvPr/>
        </p:nvSpPr>
        <p:spPr bwMode="auto">
          <a:xfrm>
            <a:off x="1820863" y="1906984"/>
            <a:ext cx="147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800" dirty="0">
                <a:latin typeface="Franklin Gothic Book" pitchFamily="34" charset="0"/>
              </a:rPr>
              <a:t>Participants</a:t>
            </a:r>
            <a:r>
              <a:rPr lang="de-AT" altLang="de-DE" sz="1800" dirty="0">
                <a:latin typeface="Franklin Gothic Book" pitchFamily="34" charset="0"/>
              </a:rPr>
              <a:t>:</a:t>
            </a:r>
          </a:p>
        </p:txBody>
      </p:sp>
      <p:sp>
        <p:nvSpPr>
          <p:cNvPr id="4101" name="Textfeld 75"/>
          <p:cNvSpPr txBox="1">
            <a:spLocks noChangeArrowheads="1"/>
          </p:cNvSpPr>
          <p:nvPr/>
        </p:nvSpPr>
        <p:spPr bwMode="auto">
          <a:xfrm>
            <a:off x="1820862" y="4221088"/>
            <a:ext cx="1322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 dirty="0">
                <a:latin typeface="Franklin Gothic Book" pitchFamily="34" charset="0"/>
              </a:rPr>
              <a:t>Permanent Guest:</a:t>
            </a:r>
          </a:p>
        </p:txBody>
      </p:sp>
      <p:grpSp>
        <p:nvGrpSpPr>
          <p:cNvPr id="4102" name="Gruppieren 31"/>
          <p:cNvGrpSpPr>
            <a:grpSpLocks/>
          </p:cNvGrpSpPr>
          <p:nvPr/>
        </p:nvGrpSpPr>
        <p:grpSpPr bwMode="auto">
          <a:xfrm>
            <a:off x="3447771" y="4227364"/>
            <a:ext cx="1867420" cy="785812"/>
            <a:chOff x="1911776" y="4653136"/>
            <a:chExt cx="1867666" cy="786763"/>
          </a:xfrm>
        </p:grpSpPr>
        <p:pic>
          <p:nvPicPr>
            <p:cNvPr id="4141" name="Grafik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776" y="4653136"/>
              <a:ext cx="788016" cy="74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2" name="Textfeld 77"/>
            <p:cNvSpPr txBox="1">
              <a:spLocks noChangeArrowheads="1"/>
            </p:cNvSpPr>
            <p:nvPr/>
          </p:nvSpPr>
          <p:spPr bwMode="auto">
            <a:xfrm>
              <a:off x="2530893" y="4716573"/>
              <a:ext cx="1248549" cy="723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NATO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MW COE</a:t>
              </a:r>
            </a:p>
          </p:txBody>
        </p:sp>
      </p:grpSp>
      <p:grpSp>
        <p:nvGrpSpPr>
          <p:cNvPr id="4113" name="Gruppieren 69"/>
          <p:cNvGrpSpPr>
            <a:grpSpLocks noChangeAspect="1"/>
          </p:cNvGrpSpPr>
          <p:nvPr/>
        </p:nvGrpSpPr>
        <p:grpSpPr bwMode="auto">
          <a:xfrm>
            <a:off x="3465822" y="1422097"/>
            <a:ext cx="828000" cy="857770"/>
            <a:chOff x="2380143" y="1413229"/>
            <a:chExt cx="1306058" cy="1352163"/>
          </a:xfrm>
        </p:grpSpPr>
        <p:pic>
          <p:nvPicPr>
            <p:cNvPr id="4139" name="Picture 7" descr="Y:\bereiche\refka\GebAusb\P&amp;S_MTI\98_praktisches\Fahnen\OESTERR.WMF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143" y="1413229"/>
              <a:ext cx="1306058" cy="766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0" name="Textfeld 71"/>
            <p:cNvSpPr txBox="1">
              <a:spLocks noChangeArrowheads="1"/>
            </p:cNvSpPr>
            <p:nvPr/>
          </p:nvSpPr>
          <p:spPr bwMode="auto">
            <a:xfrm>
              <a:off x="2547019" y="2182780"/>
              <a:ext cx="1051113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AUT</a:t>
              </a:r>
            </a:p>
          </p:txBody>
        </p:sp>
      </p:grpSp>
      <p:grpSp>
        <p:nvGrpSpPr>
          <p:cNvPr id="4115" name="Gruppieren 7"/>
          <p:cNvGrpSpPr>
            <a:grpSpLocks/>
          </p:cNvGrpSpPr>
          <p:nvPr/>
        </p:nvGrpSpPr>
        <p:grpSpPr bwMode="auto">
          <a:xfrm>
            <a:off x="4477959" y="1422097"/>
            <a:ext cx="3888386" cy="858065"/>
            <a:chOff x="1522844" y="2542727"/>
            <a:chExt cx="3889174" cy="856789"/>
          </a:xfrm>
        </p:grpSpPr>
        <p:grpSp>
          <p:nvGrpSpPr>
            <p:cNvPr id="4116" name="Gruppieren 50"/>
            <p:cNvGrpSpPr>
              <a:grpSpLocks noChangeAspect="1"/>
            </p:cNvGrpSpPr>
            <p:nvPr/>
          </p:nvGrpSpPr>
          <p:grpSpPr bwMode="auto">
            <a:xfrm>
              <a:off x="1522844" y="2542727"/>
              <a:ext cx="833073" cy="856789"/>
              <a:chOff x="3904628" y="2110665"/>
              <a:chExt cx="1270766" cy="1336587"/>
            </a:xfrm>
          </p:grpSpPr>
          <p:pic>
            <p:nvPicPr>
              <p:cNvPr id="4125" name="Picture 3" descr="Y:\bereiche\refka\GebAusb\P&amp;S_MTI\98_praktisches\Fahnen\BELGIEN.WMF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4628" y="2110665"/>
                <a:ext cx="1263284" cy="75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6" name="Textfeld 52"/>
              <p:cNvSpPr txBox="1">
                <a:spLocks noChangeArrowheads="1"/>
              </p:cNvSpPr>
              <p:nvPr/>
            </p:nvSpPr>
            <p:spPr bwMode="auto">
              <a:xfrm>
                <a:off x="4124281" y="2871094"/>
                <a:ext cx="1051113" cy="576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de-DE" sz="1800" dirty="0">
                    <a:latin typeface="Franklin Gothic Book" pitchFamily="34" charset="0"/>
                  </a:rPr>
                  <a:t>BEL</a:t>
                </a:r>
              </a:p>
            </p:txBody>
          </p:sp>
        </p:grpSp>
        <p:grpSp>
          <p:nvGrpSpPr>
            <p:cNvPr id="4117" name="Gruppieren 62"/>
            <p:cNvGrpSpPr>
              <a:grpSpLocks noChangeAspect="1"/>
            </p:cNvGrpSpPr>
            <p:nvPr/>
          </p:nvGrpSpPr>
          <p:grpSpPr bwMode="auto">
            <a:xfrm>
              <a:off x="4583850" y="2559173"/>
              <a:ext cx="828168" cy="840339"/>
              <a:chOff x="4124955" y="2599694"/>
              <a:chExt cx="1263287" cy="1310925"/>
            </a:xfrm>
          </p:grpSpPr>
          <p:pic>
            <p:nvPicPr>
              <p:cNvPr id="4123" name="Picture 14" descr="Y:\bereiche\refka\GebAusb\P&amp;S_MTI\98_praktisches\Fahnen\DEUTSCHL_Herwig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4955" y="2599694"/>
                <a:ext cx="1263287" cy="734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4" name="Textfeld 64"/>
              <p:cNvSpPr txBox="1">
                <a:spLocks noChangeArrowheads="1"/>
              </p:cNvSpPr>
              <p:nvPr/>
            </p:nvSpPr>
            <p:spPr bwMode="auto">
              <a:xfrm>
                <a:off x="4227267" y="3334465"/>
                <a:ext cx="1051111" cy="576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de-DE" sz="1800" dirty="0">
                    <a:latin typeface="Franklin Gothic Book" pitchFamily="34" charset="0"/>
                  </a:rPr>
                  <a:t>DEU</a:t>
                </a:r>
              </a:p>
            </p:txBody>
          </p:sp>
        </p:grpSp>
        <p:pic>
          <p:nvPicPr>
            <p:cNvPr id="41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542728"/>
              <a:ext cx="828168" cy="49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Textfeld 24"/>
            <p:cNvSpPr txBox="1">
              <a:spLocks noChangeArrowheads="1"/>
            </p:cNvSpPr>
            <p:nvPr/>
          </p:nvSpPr>
          <p:spPr bwMode="auto">
            <a:xfrm>
              <a:off x="2634386" y="3030182"/>
              <a:ext cx="6889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BGR</a:t>
              </a:r>
            </a:p>
          </p:txBody>
        </p:sp>
      </p:grpSp>
      <p:sp>
        <p:nvSpPr>
          <p:cNvPr id="4105" name="Textfeld 76"/>
          <p:cNvSpPr txBox="1">
            <a:spLocks noChangeArrowheads="1"/>
          </p:cNvSpPr>
          <p:nvPr/>
        </p:nvSpPr>
        <p:spPr bwMode="auto">
          <a:xfrm>
            <a:off x="1820863" y="5291362"/>
            <a:ext cx="132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 dirty="0">
                <a:latin typeface="Franklin Gothic Book" pitchFamily="34" charset="0"/>
              </a:rPr>
              <a:t>Guests:</a:t>
            </a:r>
          </a:p>
        </p:txBody>
      </p:sp>
      <p:grpSp>
        <p:nvGrpSpPr>
          <p:cNvPr id="4106" name="Gruppieren 2"/>
          <p:cNvGrpSpPr>
            <a:grpSpLocks/>
          </p:cNvGrpSpPr>
          <p:nvPr/>
        </p:nvGrpSpPr>
        <p:grpSpPr bwMode="auto">
          <a:xfrm>
            <a:off x="8586041" y="1431421"/>
            <a:ext cx="828000" cy="844895"/>
            <a:chOff x="2944250" y="5806027"/>
            <a:chExt cx="679668" cy="1310334"/>
          </a:xfrm>
        </p:grpSpPr>
        <p:sp>
          <p:nvSpPr>
            <p:cNvPr id="4111" name="Textfeld 3"/>
            <p:cNvSpPr txBox="1">
              <a:spLocks noChangeArrowheads="1"/>
            </p:cNvSpPr>
            <p:nvPr/>
          </p:nvSpPr>
          <p:spPr bwMode="auto">
            <a:xfrm>
              <a:off x="2959796" y="6543570"/>
              <a:ext cx="580546" cy="57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de-AT" altLang="de-DE" sz="1800" dirty="0" smtClean="0">
                  <a:latin typeface="+mj-lt"/>
                </a:rPr>
                <a:t>ESP</a:t>
              </a:r>
              <a:r>
                <a:rPr lang="de-AT" altLang="de-DE" sz="1800" baseline="30000" dirty="0" smtClean="0">
                  <a:latin typeface="+mj-lt"/>
                </a:rPr>
                <a:t>3)</a:t>
              </a:r>
              <a:endParaRPr lang="de-AT" altLang="de-DE" sz="1800" baseline="30000" dirty="0">
                <a:latin typeface="+mj-lt"/>
              </a:endParaRPr>
            </a:p>
          </p:txBody>
        </p:sp>
        <p:pic>
          <p:nvPicPr>
            <p:cNvPr id="4112" name="Picture 48" descr="C:\Users\xg5k\Downloads\ESP.png"/>
            <p:cNvPicPr preferRelativeResize="0"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250" y="5806027"/>
              <a:ext cx="679668" cy="75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feld 1"/>
          <p:cNvSpPr txBox="1"/>
          <p:nvPr/>
        </p:nvSpPr>
        <p:spPr>
          <a:xfrm>
            <a:off x="1820863" y="3284984"/>
            <a:ext cx="145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latin typeface="+mn-lt"/>
              </a:rPr>
              <a:t>Observer</a:t>
            </a:r>
            <a:r>
              <a:rPr lang="de-AT" sz="1800" dirty="0"/>
              <a:t>:</a:t>
            </a:r>
          </a:p>
        </p:txBody>
      </p:sp>
      <p:grpSp>
        <p:nvGrpSpPr>
          <p:cNvPr id="55" name="Gruppieren 56"/>
          <p:cNvGrpSpPr>
            <a:grpSpLocks noChangeAspect="1"/>
          </p:cNvGrpSpPr>
          <p:nvPr/>
        </p:nvGrpSpPr>
        <p:grpSpPr bwMode="auto">
          <a:xfrm>
            <a:off x="3469705" y="2378563"/>
            <a:ext cx="1258143" cy="792839"/>
            <a:chOff x="2067435" y="3872383"/>
            <a:chExt cx="2200797" cy="1841426"/>
          </a:xfrm>
        </p:grpSpPr>
        <p:pic>
          <p:nvPicPr>
            <p:cNvPr id="56" name="Picture 13" descr="Y:\bereiche\refka\GebAusb\P&amp;S_MTI\98_praktisches\Fahnen\FRANCEFL.WMF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435" y="3872383"/>
              <a:ext cx="1448373" cy="1128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feld 58"/>
            <p:cNvSpPr txBox="1">
              <a:spLocks noChangeArrowheads="1"/>
            </p:cNvSpPr>
            <p:nvPr/>
          </p:nvSpPr>
          <p:spPr bwMode="auto">
            <a:xfrm>
              <a:off x="2239177" y="4856009"/>
              <a:ext cx="2029055" cy="8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de-DE" sz="1800" dirty="0" smtClean="0">
                  <a:latin typeface="Franklin Gothic Book" pitchFamily="34" charset="0"/>
                </a:rPr>
                <a:t>FRA</a:t>
              </a:r>
              <a:r>
                <a:rPr lang="en-GB" altLang="de-DE" sz="1800" baseline="30000" dirty="0" smtClean="0">
                  <a:latin typeface="+mj-lt"/>
                </a:rPr>
                <a:t>4)</a:t>
              </a:r>
              <a:endParaRPr lang="en-GB" altLang="de-DE" sz="1800" baseline="30000" dirty="0">
                <a:latin typeface="+mj-lt"/>
              </a:endParaRPr>
            </a:p>
          </p:txBody>
        </p:sp>
      </p:grpSp>
      <p:sp>
        <p:nvSpPr>
          <p:cNvPr id="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Welcome </a:t>
            </a:r>
            <a:r>
              <a:rPr lang="de-AT" dirty="0" err="1" smtClean="0"/>
              <a:t>Address</a:t>
            </a:r>
            <a:endParaRPr lang="de-AT" alt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9067032" y="5589240"/>
            <a:ext cx="269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aseline="30000" dirty="0" smtClean="0"/>
              <a:t>1)</a:t>
            </a:r>
            <a:r>
              <a:rPr lang="de-AT" sz="1800" dirty="0" smtClean="0"/>
              <a:t> </a:t>
            </a:r>
            <a:r>
              <a:rPr lang="de-AT" sz="1800" dirty="0" err="1"/>
              <a:t>since</a:t>
            </a:r>
            <a:r>
              <a:rPr lang="de-AT" sz="1800" dirty="0"/>
              <a:t> 28</a:t>
            </a:r>
            <a:r>
              <a:rPr lang="de-AT" sz="1800" baseline="30000" dirty="0"/>
              <a:t>th</a:t>
            </a:r>
            <a:r>
              <a:rPr lang="de-AT" sz="1800" dirty="0"/>
              <a:t> Nov 2016</a:t>
            </a:r>
          </a:p>
          <a:p>
            <a:r>
              <a:rPr lang="de-AT" sz="1800" baseline="30000" dirty="0" smtClean="0"/>
              <a:t>2)</a:t>
            </a:r>
            <a:r>
              <a:rPr lang="de-AT" sz="1800" dirty="0" smtClean="0"/>
              <a:t> </a:t>
            </a:r>
            <a:r>
              <a:rPr lang="de-AT" sz="1800" dirty="0" err="1" smtClean="0"/>
              <a:t>since</a:t>
            </a:r>
            <a:r>
              <a:rPr lang="de-AT" sz="1800" dirty="0" smtClean="0"/>
              <a:t>  </a:t>
            </a:r>
            <a:r>
              <a:rPr lang="de-AT" sz="1800" dirty="0"/>
              <a:t>6</a:t>
            </a:r>
            <a:r>
              <a:rPr lang="de-AT" sz="1800" baseline="30000" dirty="0"/>
              <a:t>th</a:t>
            </a:r>
            <a:r>
              <a:rPr lang="de-AT" sz="1800" dirty="0"/>
              <a:t>  </a:t>
            </a:r>
            <a:r>
              <a:rPr lang="de-AT" sz="1800" dirty="0" err="1"/>
              <a:t>Dec</a:t>
            </a:r>
            <a:r>
              <a:rPr lang="de-AT" sz="1800" dirty="0"/>
              <a:t> 2017</a:t>
            </a:r>
          </a:p>
          <a:p>
            <a:r>
              <a:rPr lang="de-AT" sz="1800" baseline="30000" dirty="0" smtClean="0"/>
              <a:t>3)</a:t>
            </a:r>
            <a:r>
              <a:rPr lang="de-AT" sz="1800" dirty="0" smtClean="0"/>
              <a:t> </a:t>
            </a:r>
            <a:r>
              <a:rPr lang="de-AT" sz="1800" dirty="0" err="1"/>
              <a:t>since</a:t>
            </a:r>
            <a:r>
              <a:rPr lang="de-AT" sz="1800" dirty="0"/>
              <a:t> 26</a:t>
            </a:r>
            <a:r>
              <a:rPr lang="de-AT" sz="1800" baseline="30000" dirty="0"/>
              <a:t>th</a:t>
            </a:r>
            <a:r>
              <a:rPr lang="de-AT" sz="1800" dirty="0"/>
              <a:t> </a:t>
            </a:r>
            <a:r>
              <a:rPr lang="de-AT" sz="1800" dirty="0" err="1"/>
              <a:t>Oct</a:t>
            </a:r>
            <a:r>
              <a:rPr lang="de-AT" sz="1800" dirty="0"/>
              <a:t> </a:t>
            </a:r>
            <a:r>
              <a:rPr lang="de-AT" sz="1800" dirty="0" smtClean="0"/>
              <a:t>2020</a:t>
            </a:r>
          </a:p>
          <a:p>
            <a:r>
              <a:rPr lang="de-AT" sz="1800" baseline="30000" dirty="0" smtClean="0"/>
              <a:t>4)</a:t>
            </a:r>
            <a:r>
              <a:rPr lang="de-AT" sz="1800" dirty="0" smtClean="0"/>
              <a:t> </a:t>
            </a:r>
            <a:r>
              <a:rPr lang="de-AT" sz="1800" dirty="0" err="1"/>
              <a:t>since</a:t>
            </a:r>
            <a:r>
              <a:rPr lang="de-AT" sz="1800" dirty="0"/>
              <a:t> 22</a:t>
            </a:r>
            <a:r>
              <a:rPr lang="de-AT" sz="1800" baseline="30000" dirty="0"/>
              <a:t>th</a:t>
            </a:r>
            <a:r>
              <a:rPr lang="de-AT" sz="1800" dirty="0"/>
              <a:t> Sep 2022</a:t>
            </a:r>
          </a:p>
        </p:txBody>
      </p:sp>
      <p:grpSp>
        <p:nvGrpSpPr>
          <p:cNvPr id="58" name="Gruppieren 4"/>
          <p:cNvGrpSpPr>
            <a:grpSpLocks/>
          </p:cNvGrpSpPr>
          <p:nvPr/>
        </p:nvGrpSpPr>
        <p:grpSpPr bwMode="auto">
          <a:xfrm>
            <a:off x="4515741" y="5277582"/>
            <a:ext cx="790218" cy="792088"/>
            <a:chOff x="4938437" y="5801561"/>
            <a:chExt cx="763238" cy="793428"/>
          </a:xfrm>
        </p:grpSpPr>
        <p:sp>
          <p:nvSpPr>
            <p:cNvPr id="59" name="Textfeld 3"/>
            <p:cNvSpPr txBox="1">
              <a:spLocks noChangeArrowheads="1"/>
            </p:cNvSpPr>
            <p:nvPr/>
          </p:nvSpPr>
          <p:spPr bwMode="auto">
            <a:xfrm>
              <a:off x="5004048" y="6225657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AT" altLang="de-DE" sz="1800" dirty="0"/>
                <a:t>ROU</a:t>
              </a:r>
            </a:p>
          </p:txBody>
        </p:sp>
        <p:pic>
          <p:nvPicPr>
            <p:cNvPr id="60" name="Picture 50" descr="C:\Users\xg5k\Downloads\RUM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437" y="5801561"/>
              <a:ext cx="737918" cy="48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27" name="Gruppieren 47"/>
          <p:cNvGrpSpPr>
            <a:grpSpLocks noChangeAspect="1"/>
          </p:cNvGrpSpPr>
          <p:nvPr/>
        </p:nvGrpSpPr>
        <p:grpSpPr bwMode="auto">
          <a:xfrm>
            <a:off x="5528465" y="2367722"/>
            <a:ext cx="828000" cy="810693"/>
            <a:chOff x="7313852" y="1814217"/>
            <a:chExt cx="1263104" cy="1263347"/>
          </a:xfrm>
        </p:grpSpPr>
        <p:pic>
          <p:nvPicPr>
            <p:cNvPr id="4137" name="Picture 6" descr="Y:\bereiche\refka\GebAusb\P&amp;S_MTI\98_praktisches\Fahnen\NIEDERLD.WMF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852" y="1814217"/>
              <a:ext cx="1263104" cy="75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8" name="Textfeld 49"/>
            <p:cNvSpPr txBox="1">
              <a:spLocks noChangeArrowheads="1"/>
            </p:cNvSpPr>
            <p:nvPr/>
          </p:nvSpPr>
          <p:spPr bwMode="auto">
            <a:xfrm>
              <a:off x="7424618" y="2501411"/>
              <a:ext cx="1051113" cy="57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NLD</a:t>
              </a:r>
            </a:p>
          </p:txBody>
        </p:sp>
      </p:grpSp>
      <p:grpSp>
        <p:nvGrpSpPr>
          <p:cNvPr id="4128" name="Gruppieren 53"/>
          <p:cNvGrpSpPr>
            <a:grpSpLocks noChangeAspect="1"/>
          </p:cNvGrpSpPr>
          <p:nvPr/>
        </p:nvGrpSpPr>
        <p:grpSpPr bwMode="auto">
          <a:xfrm>
            <a:off x="6550906" y="2358096"/>
            <a:ext cx="828000" cy="865342"/>
            <a:chOff x="8030698" y="3645778"/>
            <a:chExt cx="1263104" cy="1348513"/>
          </a:xfrm>
        </p:grpSpPr>
        <p:pic>
          <p:nvPicPr>
            <p:cNvPr id="4135" name="Picture 8" descr="Y:\bereiche\refka\GebAusb\P&amp;S_MTI\98_praktisches\Fahnen\POLEN.WMF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0698" y="3645778"/>
              <a:ext cx="1263104" cy="75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6" name="Textfeld 55"/>
            <p:cNvSpPr txBox="1">
              <a:spLocks noChangeArrowheads="1"/>
            </p:cNvSpPr>
            <p:nvPr/>
          </p:nvSpPr>
          <p:spPr bwMode="auto">
            <a:xfrm>
              <a:off x="8185954" y="4418135"/>
              <a:ext cx="1051115" cy="57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POL</a:t>
              </a:r>
            </a:p>
          </p:txBody>
        </p:sp>
      </p:grpSp>
      <p:grpSp>
        <p:nvGrpSpPr>
          <p:cNvPr id="4129" name="Gruppieren 59"/>
          <p:cNvGrpSpPr>
            <a:grpSpLocks noChangeAspect="1"/>
          </p:cNvGrpSpPr>
          <p:nvPr/>
        </p:nvGrpSpPr>
        <p:grpSpPr bwMode="auto">
          <a:xfrm>
            <a:off x="7567094" y="2367719"/>
            <a:ext cx="828000" cy="846096"/>
            <a:chOff x="6121887" y="5176474"/>
            <a:chExt cx="1263104" cy="1318520"/>
          </a:xfrm>
        </p:grpSpPr>
        <p:pic>
          <p:nvPicPr>
            <p:cNvPr id="4133" name="Picture 10" descr="Y:\bereiche\refka\GebAusb\P&amp;S_MTI\98_praktisches\Fahnen\SLOVENI1.WMF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87" y="5176474"/>
              <a:ext cx="1263104" cy="75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4" name="Textfeld 61"/>
            <p:cNvSpPr txBox="1">
              <a:spLocks noChangeArrowheads="1"/>
            </p:cNvSpPr>
            <p:nvPr/>
          </p:nvSpPr>
          <p:spPr bwMode="auto">
            <a:xfrm>
              <a:off x="6203387" y="5918838"/>
              <a:ext cx="1051115" cy="57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de-DE" sz="1800" dirty="0">
                  <a:latin typeface="Franklin Gothic Book" pitchFamily="34" charset="0"/>
                </a:rPr>
                <a:t>SVN</a:t>
              </a:r>
            </a:p>
          </p:txBody>
        </p:sp>
      </p:grpSp>
      <p:grpSp>
        <p:nvGrpSpPr>
          <p:cNvPr id="4130" name="Gruppieren 65"/>
          <p:cNvGrpSpPr>
            <a:grpSpLocks noChangeAspect="1"/>
          </p:cNvGrpSpPr>
          <p:nvPr/>
        </p:nvGrpSpPr>
        <p:grpSpPr bwMode="auto">
          <a:xfrm>
            <a:off x="8552114" y="2354644"/>
            <a:ext cx="877886" cy="820480"/>
            <a:chOff x="5699303" y="2723152"/>
            <a:chExt cx="1348254" cy="1270877"/>
          </a:xfrm>
        </p:grpSpPr>
        <p:pic>
          <p:nvPicPr>
            <p:cNvPr id="4131" name="Picture 9" descr="Y:\bereiche\refka\GebAusb\P&amp;S_MTI\98_praktisches\Fahnen\SCHWEDEN.WMF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303" y="2723152"/>
              <a:ext cx="1271638" cy="75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Textfeld 67"/>
            <p:cNvSpPr txBox="1">
              <a:spLocks noChangeArrowheads="1"/>
            </p:cNvSpPr>
            <p:nvPr/>
          </p:nvSpPr>
          <p:spPr bwMode="auto">
            <a:xfrm>
              <a:off x="5699303" y="3421099"/>
              <a:ext cx="1348254" cy="57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en-GB" altLang="de-DE" sz="1800" dirty="0" smtClean="0">
                  <a:latin typeface="+mj-lt"/>
                </a:rPr>
                <a:t>SWE</a:t>
              </a:r>
              <a:r>
                <a:rPr lang="en-GB" altLang="de-DE" sz="1800" baseline="30000" dirty="0" smtClean="0">
                  <a:latin typeface="+mj-lt"/>
                </a:rPr>
                <a:t>1)</a:t>
              </a:r>
              <a:endParaRPr lang="en-GB" altLang="de-DE" sz="1800" baseline="30000" dirty="0">
                <a:latin typeface="+mj-lt"/>
              </a:endParaRPr>
            </a:p>
          </p:txBody>
        </p:sp>
      </p:grpSp>
      <p:pic>
        <p:nvPicPr>
          <p:cNvPr id="48" name="Picture 3" descr="P:\bereiche\refka\GebAusb\P&amp;S_MTI\98_praktisches\Fahnen\Kroatien.T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393358"/>
            <a:ext cx="812416" cy="4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feld 49"/>
          <p:cNvSpPr txBox="1">
            <a:spLocks noChangeArrowheads="1"/>
          </p:cNvSpPr>
          <p:nvPr/>
        </p:nvSpPr>
        <p:spPr bwMode="auto">
          <a:xfrm>
            <a:off x="4614509" y="2836533"/>
            <a:ext cx="689034" cy="3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de-DE" sz="1800" dirty="0">
                <a:latin typeface="Franklin Gothic Book" pitchFamily="34" charset="0"/>
              </a:rPr>
              <a:t>HRV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417049" y="5277582"/>
            <a:ext cx="824892" cy="812670"/>
            <a:chOff x="3417049" y="5277582"/>
            <a:chExt cx="824892" cy="812670"/>
          </a:xfrm>
        </p:grpSpPr>
        <p:sp>
          <p:nvSpPr>
            <p:cNvPr id="62" name="Textfeld 3"/>
            <p:cNvSpPr txBox="1">
              <a:spLocks noChangeArrowheads="1"/>
            </p:cNvSpPr>
            <p:nvPr/>
          </p:nvSpPr>
          <p:spPr bwMode="auto">
            <a:xfrm>
              <a:off x="3595971" y="5721510"/>
              <a:ext cx="527140" cy="36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AT" altLang="de-DE" sz="1800" dirty="0"/>
                <a:t>ITA</a:t>
              </a:r>
            </a:p>
          </p:txBody>
        </p:sp>
        <p:pic>
          <p:nvPicPr>
            <p:cNvPr id="63" name="Picture 49" descr="C:\Users\xg5k\Downloads\ITA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049" y="5277582"/>
              <a:ext cx="824892" cy="48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Ellipse 5"/>
          <p:cNvSpPr/>
          <p:nvPr/>
        </p:nvSpPr>
        <p:spPr>
          <a:xfrm>
            <a:off x="3290888" y="2221366"/>
            <a:ext cx="1245500" cy="104953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Ellipse 52"/>
          <p:cNvSpPr/>
          <p:nvPr/>
        </p:nvSpPr>
        <p:spPr>
          <a:xfrm>
            <a:off x="8904312" y="6385612"/>
            <a:ext cx="2736304" cy="47238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8938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err="1" smtClean="0"/>
              <a:t>Transfers</a:t>
            </a:r>
            <a:r>
              <a:rPr lang="es-ES" kern="0" dirty="0" smtClean="0"/>
              <a:t> Schedule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2351584" y="1844824"/>
            <a:ext cx="7920880" cy="4032448"/>
          </a:xfrm>
          <a:prstGeom prst="roundRect">
            <a:avLst>
              <a:gd name="adj" fmla="val 3831"/>
            </a:avLst>
          </a:prstGeo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Oct 21</a:t>
            </a:r>
            <a:r>
              <a:rPr lang="es-ES" baseline="30000" dirty="0" smtClean="0"/>
              <a:t>st</a:t>
            </a:r>
          </a:p>
          <a:p>
            <a:pPr marL="0" indent="0" algn="ctr">
              <a:buNone/>
            </a:pPr>
            <a:r>
              <a:rPr lang="es-ES" b="0" dirty="0" smtClean="0"/>
              <a:t>Transfer to </a:t>
            </a:r>
            <a:r>
              <a:rPr lang="es-ES" b="0" dirty="0" err="1" smtClean="0"/>
              <a:t>Airport</a:t>
            </a:r>
            <a:r>
              <a:rPr lang="es-ES" b="0" dirty="0" smtClean="0"/>
              <a:t>/Train </a:t>
            </a:r>
            <a:r>
              <a:rPr lang="es-ES" b="0" dirty="0" err="1" smtClean="0"/>
              <a:t>Station</a:t>
            </a:r>
            <a:r>
              <a:rPr lang="es-ES" b="0" dirty="0" smtClean="0"/>
              <a:t>. </a:t>
            </a:r>
            <a:r>
              <a:rPr lang="es-ES" b="0" dirty="0" err="1" smtClean="0"/>
              <a:t>Innitialy</a:t>
            </a:r>
            <a:r>
              <a:rPr lang="es-ES" b="0" dirty="0" smtClean="0"/>
              <a:t>:</a:t>
            </a:r>
          </a:p>
          <a:p>
            <a:r>
              <a:rPr lang="es-ES" b="0" dirty="0" smtClean="0"/>
              <a:t>08:00- </a:t>
            </a:r>
            <a:r>
              <a:rPr lang="es-ES" b="0" dirty="0"/>
              <a:t>Hotel 3 Reyes – Hotel </a:t>
            </a:r>
            <a:r>
              <a:rPr lang="es-ES" b="0" dirty="0" err="1"/>
              <a:t>BdN</a:t>
            </a:r>
            <a:r>
              <a:rPr lang="es-ES" b="0" dirty="0"/>
              <a:t> – </a:t>
            </a:r>
            <a:r>
              <a:rPr lang="es-ES" b="0" dirty="0" err="1" smtClean="0"/>
              <a:t>Airport</a:t>
            </a:r>
            <a:endParaRPr lang="es-ES" b="0" dirty="0" smtClean="0"/>
          </a:p>
          <a:p>
            <a:r>
              <a:rPr lang="es-ES" b="0" dirty="0" smtClean="0"/>
              <a:t>10:30- Hotel 3 Reyes – Hotel </a:t>
            </a:r>
            <a:r>
              <a:rPr lang="es-ES" b="0" dirty="0" err="1" smtClean="0"/>
              <a:t>BdN</a:t>
            </a:r>
            <a:r>
              <a:rPr lang="es-ES" b="0" dirty="0" smtClean="0"/>
              <a:t> – </a:t>
            </a:r>
            <a:r>
              <a:rPr lang="es-ES" b="0" dirty="0" err="1" smtClean="0"/>
              <a:t>Airport</a:t>
            </a:r>
            <a:endParaRPr lang="es-ES" b="0" dirty="0" smtClean="0"/>
          </a:p>
          <a:p>
            <a:r>
              <a:rPr lang="es-ES" b="0" smtClean="0"/>
              <a:t>12:00- </a:t>
            </a:r>
            <a:r>
              <a:rPr lang="es-ES" b="0" dirty="0" smtClean="0"/>
              <a:t>Hotel </a:t>
            </a:r>
            <a:r>
              <a:rPr lang="es-ES" b="0" dirty="0"/>
              <a:t>3 Reyes – Hotel </a:t>
            </a:r>
            <a:r>
              <a:rPr lang="es-ES" b="0" dirty="0" err="1"/>
              <a:t>BdN</a:t>
            </a:r>
            <a:r>
              <a:rPr lang="es-ES" b="0" dirty="0"/>
              <a:t> – </a:t>
            </a:r>
            <a:r>
              <a:rPr lang="es-ES" b="0" dirty="0" err="1"/>
              <a:t>Airport</a:t>
            </a:r>
            <a:endParaRPr lang="es-ES" b="0" dirty="0"/>
          </a:p>
          <a:p>
            <a:endParaRPr lang="es-ES" b="0" dirty="0" smtClean="0"/>
          </a:p>
        </p:txBody>
      </p:sp>
    </p:spTree>
    <p:extLst>
      <p:ext uri="{BB962C8B-B14F-4D97-AF65-F5344CB8AC3E}">
        <p14:creationId xmlns:p14="http://schemas.microsoft.com/office/powerpoint/2010/main" val="3131749772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err="1" smtClean="0"/>
              <a:t>Needs</a:t>
            </a:r>
            <a:r>
              <a:rPr lang="es-ES" kern="0" dirty="0" smtClean="0"/>
              <a:t> </a:t>
            </a:r>
            <a:r>
              <a:rPr lang="es-ES" kern="0" dirty="0" err="1" smtClean="0"/>
              <a:t>or</a:t>
            </a:r>
            <a:r>
              <a:rPr lang="es-ES" kern="0" dirty="0" smtClean="0"/>
              <a:t> </a:t>
            </a:r>
            <a:r>
              <a:rPr lang="es-ES" kern="0" dirty="0" err="1" smtClean="0"/>
              <a:t>Requests</a:t>
            </a:r>
            <a:endParaRPr lang="es-ES" kern="0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2297627" y="2132856"/>
            <a:ext cx="7920880" cy="1584176"/>
          </a:xfrm>
          <a:prstGeom prst="roundRect">
            <a:avLst>
              <a:gd name="adj" fmla="val 3831"/>
            </a:avLst>
          </a:prstGeom>
        </p:spPr>
        <p:txBody>
          <a:bodyPr/>
          <a:lstStyle/>
          <a:p>
            <a:pPr marL="0" indent="0" algn="ctr">
              <a:buNone/>
            </a:pPr>
            <a:r>
              <a:rPr lang="es-ES" b="0" dirty="0" err="1" smtClean="0"/>
              <a:t>Cpt</a:t>
            </a:r>
            <a:r>
              <a:rPr lang="es-ES" b="0" dirty="0" smtClean="0"/>
              <a:t> Serrano</a:t>
            </a:r>
          </a:p>
          <a:p>
            <a:pPr marL="0" indent="0" algn="ctr">
              <a:buNone/>
            </a:pPr>
            <a:r>
              <a:rPr lang="es-ES" b="0" dirty="0" err="1" smtClean="0"/>
              <a:t>Sgt</a:t>
            </a:r>
            <a:r>
              <a:rPr lang="es-ES" b="0" dirty="0" smtClean="0"/>
              <a:t> Francisco</a:t>
            </a:r>
          </a:p>
        </p:txBody>
      </p:sp>
    </p:spTree>
    <p:extLst>
      <p:ext uri="{BB962C8B-B14F-4D97-AF65-F5344CB8AC3E}">
        <p14:creationId xmlns:p14="http://schemas.microsoft.com/office/powerpoint/2010/main" val="3415733951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Group </a:t>
            </a:r>
            <a:r>
              <a:rPr lang="de-AT" dirty="0" err="1" smtClean="0"/>
              <a:t>Photo</a:t>
            </a:r>
            <a:endParaRPr lang="de-AT" dirty="0" smtClean="0"/>
          </a:p>
          <a:p>
            <a:r>
              <a:rPr lang="de-AT" dirty="0" smtClean="0"/>
              <a:t>Help Desk AUT, 2nd </a:t>
            </a:r>
            <a:r>
              <a:rPr lang="de-AT" dirty="0" err="1" smtClean="0"/>
              <a:t>floor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Admin </a:t>
            </a:r>
            <a:r>
              <a:rPr lang="en-GB" dirty="0" smtClean="0"/>
              <a:t>Remarks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7700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8661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6436" y="400324"/>
            <a:ext cx="6659925" cy="720725"/>
          </a:xfrm>
        </p:spPr>
        <p:txBody>
          <a:bodyPr/>
          <a:lstStyle/>
          <a:p>
            <a:r>
              <a:rPr lang="de-AT" dirty="0"/>
              <a:t>Schedule</a:t>
            </a:r>
          </a:p>
        </p:txBody>
      </p:sp>
      <p:pic>
        <p:nvPicPr>
          <p:cNvPr id="8" name="Bildplatzhalter 4" descr="Revised_Conference Schedule.docx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121049"/>
            <a:ext cx="792852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7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6436" y="400324"/>
            <a:ext cx="6659925" cy="720725"/>
          </a:xfrm>
        </p:spPr>
        <p:txBody>
          <a:bodyPr/>
          <a:lstStyle/>
          <a:p>
            <a:r>
              <a:rPr lang="de-AT" dirty="0"/>
              <a:t>Schedule</a:t>
            </a:r>
          </a:p>
        </p:txBody>
      </p:sp>
      <p:pic>
        <p:nvPicPr>
          <p:cNvPr id="7" name="Bildplatzhalter 4" descr="Revised_Conference Schedule.docx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268760"/>
            <a:ext cx="7563919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4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6436" y="400324"/>
            <a:ext cx="6659925" cy="720725"/>
          </a:xfrm>
        </p:spPr>
        <p:txBody>
          <a:bodyPr/>
          <a:lstStyle/>
          <a:p>
            <a:r>
              <a:rPr lang="de-AT" dirty="0"/>
              <a:t>Schedule</a:t>
            </a:r>
          </a:p>
        </p:txBody>
      </p:sp>
      <p:pic>
        <p:nvPicPr>
          <p:cNvPr id="4" name="Bildplatzhalter 4" descr="Revised_Conference Schedule.docx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268760"/>
            <a:ext cx="76654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6436" y="400324"/>
            <a:ext cx="6659925" cy="720725"/>
          </a:xfrm>
        </p:spPr>
        <p:txBody>
          <a:bodyPr/>
          <a:lstStyle/>
          <a:p>
            <a:r>
              <a:rPr lang="de-AT" dirty="0"/>
              <a:t>Schedule</a:t>
            </a:r>
          </a:p>
        </p:txBody>
      </p:sp>
      <p:pic>
        <p:nvPicPr>
          <p:cNvPr id="3" name="Bildplatzhalter 4" descr="Revised_Conference Schedule.docx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268760"/>
            <a:ext cx="763330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6436" y="400324"/>
            <a:ext cx="6659925" cy="720725"/>
          </a:xfrm>
        </p:spPr>
        <p:txBody>
          <a:bodyPr/>
          <a:lstStyle/>
          <a:p>
            <a:r>
              <a:rPr lang="de-AT" dirty="0"/>
              <a:t>Schedule</a:t>
            </a:r>
          </a:p>
        </p:txBody>
      </p:sp>
      <p:pic>
        <p:nvPicPr>
          <p:cNvPr id="3" name="Bildplatzhalter 4" descr="Revised_Conference Schedule.docx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556792"/>
            <a:ext cx="772115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1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smtClean="0"/>
              <a:t>Mountain </a:t>
            </a:r>
            <a:r>
              <a:rPr lang="es-ES" kern="0" dirty="0" err="1" smtClean="0"/>
              <a:t>Troops</a:t>
            </a:r>
            <a:r>
              <a:rPr lang="es-ES" kern="0" dirty="0" smtClean="0"/>
              <a:t> </a:t>
            </a:r>
            <a:r>
              <a:rPr lang="es-ES" kern="0" dirty="0" err="1" smtClean="0"/>
              <a:t>Command</a:t>
            </a:r>
            <a:endParaRPr lang="es-ES" kern="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813" y="1288769"/>
            <a:ext cx="840183" cy="1132146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957404" y="2431489"/>
            <a:ext cx="2517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prstClr val="black"/>
                </a:solidFill>
                <a:latin typeface="Arial" pitchFamily="34" charset="0"/>
              </a:rPr>
              <a:t>División San </a:t>
            </a:r>
            <a:r>
              <a:rPr lang="es-ES" sz="1200" dirty="0">
                <a:solidFill>
                  <a:prstClr val="black"/>
                </a:solidFill>
                <a:latin typeface="Arial" pitchFamily="34" charset="0"/>
              </a:rPr>
              <a:t>Marcial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254" y="1297373"/>
            <a:ext cx="857408" cy="1132146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706982" y="2384319"/>
            <a:ext cx="1145951" cy="47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prstClr val="black"/>
                </a:solidFill>
                <a:latin typeface="Arial" pitchFamily="34" charset="0"/>
              </a:rPr>
              <a:t>Fuerza Terrestre</a:t>
            </a:r>
          </a:p>
        </p:txBody>
      </p:sp>
      <p:cxnSp>
        <p:nvCxnSpPr>
          <p:cNvPr id="26" name="Conector recto de flecha 25"/>
          <p:cNvCxnSpPr>
            <a:stCxn id="24" idx="3"/>
            <a:endCxn id="22" idx="1"/>
          </p:cNvCxnSpPr>
          <p:nvPr/>
        </p:nvCxnSpPr>
        <p:spPr>
          <a:xfrm flipV="1">
            <a:off x="2708662" y="1854842"/>
            <a:ext cx="1126151" cy="86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250" y="3019995"/>
            <a:ext cx="1063456" cy="115491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625" y="3029231"/>
            <a:ext cx="932201" cy="101843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200" y="3019995"/>
            <a:ext cx="1019147" cy="108029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722" y="2997632"/>
            <a:ext cx="909367" cy="1073053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8273628" y="1527138"/>
            <a:ext cx="1632965" cy="2819494"/>
            <a:chOff x="7078555" y="1527138"/>
            <a:chExt cx="1632965" cy="2819494"/>
          </a:xfrm>
        </p:grpSpPr>
        <p:grpSp>
          <p:nvGrpSpPr>
            <p:cNvPr id="32" name="Grupo 71"/>
            <p:cNvGrpSpPr/>
            <p:nvPr/>
          </p:nvGrpSpPr>
          <p:grpSpPr>
            <a:xfrm>
              <a:off x="7078555" y="1527138"/>
              <a:ext cx="1623729" cy="1307397"/>
              <a:chOff x="7266105" y="1130997"/>
              <a:chExt cx="1809450" cy="1455041"/>
            </a:xfrm>
          </p:grpSpPr>
          <p:pic>
            <p:nvPicPr>
              <p:cNvPr id="36" name="Imagen 35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29892" y="1130997"/>
                <a:ext cx="693541" cy="1040311"/>
              </a:xfrm>
              <a:prstGeom prst="rect">
                <a:avLst/>
              </a:prstGeom>
            </p:spPr>
          </p:pic>
          <p:sp>
            <p:nvSpPr>
              <p:cNvPr id="37" name="CuadroTexto 36"/>
              <p:cNvSpPr txBox="1"/>
              <p:nvPr/>
            </p:nvSpPr>
            <p:spPr>
              <a:xfrm>
                <a:off x="7266105" y="2243504"/>
                <a:ext cx="1809450" cy="3425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000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</a:rPr>
                  <a:t>Escuela Militar de Montaña y Operaciones Especiales</a:t>
                </a:r>
              </a:p>
            </p:txBody>
          </p:sp>
        </p:grpSp>
        <p:grpSp>
          <p:nvGrpSpPr>
            <p:cNvPr id="33" name="Grupo 72"/>
            <p:cNvGrpSpPr/>
            <p:nvPr/>
          </p:nvGrpSpPr>
          <p:grpSpPr>
            <a:xfrm>
              <a:off x="7148276" y="3122188"/>
              <a:ext cx="1563244" cy="1224444"/>
              <a:chOff x="7334546" y="3295460"/>
              <a:chExt cx="1739782" cy="1362720"/>
            </a:xfrm>
          </p:grpSpPr>
          <p:pic>
            <p:nvPicPr>
              <p:cNvPr id="34" name="Picture 23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7891544" y="3295460"/>
                <a:ext cx="691617" cy="96066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5" name="Rectángulo 34"/>
              <p:cNvSpPr/>
              <p:nvPr/>
            </p:nvSpPr>
            <p:spPr>
              <a:xfrm>
                <a:off x="7334546" y="4315646"/>
                <a:ext cx="1739782" cy="3425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000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</a:rPr>
                  <a:t>Jefatura de Adiestramiento y Doctrina de Montaña </a:t>
                </a:r>
              </a:p>
            </p:txBody>
          </p:sp>
        </p:grpSp>
      </p:grpSp>
      <p:sp>
        <p:nvSpPr>
          <p:cNvPr id="38" name="Rectángulo 37"/>
          <p:cNvSpPr/>
          <p:nvPr/>
        </p:nvSpPr>
        <p:spPr>
          <a:xfrm>
            <a:off x="1518601" y="2864241"/>
            <a:ext cx="4458734" cy="142865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9" name="Grupo 38"/>
          <p:cNvGrpSpPr/>
          <p:nvPr/>
        </p:nvGrpSpPr>
        <p:grpSpPr>
          <a:xfrm>
            <a:off x="4254905" y="2990841"/>
            <a:ext cx="4786346" cy="3384245"/>
            <a:chOff x="2357422" y="2972369"/>
            <a:chExt cx="4786346" cy="3384245"/>
          </a:xfrm>
        </p:grpSpPr>
        <p:sp>
          <p:nvSpPr>
            <p:cNvPr id="40" name="53 Rectángulo redondeado"/>
            <p:cNvSpPr/>
            <p:nvPr/>
          </p:nvSpPr>
          <p:spPr>
            <a:xfrm>
              <a:off x="2357422" y="4471752"/>
              <a:ext cx="4786346" cy="1884862"/>
            </a:xfrm>
            <a:prstGeom prst="roundRect">
              <a:avLst>
                <a:gd name="adj" fmla="val 18949"/>
              </a:avLst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3856706" y="4039361"/>
              <a:ext cx="1485417" cy="470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prstClr val="black"/>
                  </a:solidFill>
                  <a:latin typeface="Arial" pitchFamily="34" charset="0"/>
                </a:rPr>
                <a:t>Mando de Tropas de Montaña</a:t>
              </a:r>
            </a:p>
          </p:txBody>
        </p:sp>
        <p:grpSp>
          <p:nvGrpSpPr>
            <p:cNvPr id="42" name="Grupo 28"/>
            <p:cNvGrpSpPr/>
            <p:nvPr/>
          </p:nvGrpSpPr>
          <p:grpSpPr>
            <a:xfrm>
              <a:off x="2491922" y="4765186"/>
              <a:ext cx="725342" cy="1293897"/>
              <a:chOff x="290426" y="2717492"/>
              <a:chExt cx="807255" cy="1440017"/>
            </a:xfrm>
          </p:grpSpPr>
          <p:pic>
            <p:nvPicPr>
              <p:cNvPr id="53" name="Imagen1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63027" y="2717492"/>
                <a:ext cx="662053" cy="849635"/>
              </a:xfrm>
              <a:prstGeom prst="rect">
                <a:avLst/>
              </a:prstGeom>
            </p:spPr>
          </p:pic>
          <p:sp>
            <p:nvSpPr>
              <p:cNvPr id="54" name="CuadroTexto 53"/>
              <p:cNvSpPr txBox="1"/>
              <p:nvPr/>
            </p:nvSpPr>
            <p:spPr>
              <a:xfrm>
                <a:off x="290426" y="3634289"/>
                <a:ext cx="807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>
                    <a:solidFill>
                      <a:prstClr val="black"/>
                    </a:solidFill>
                    <a:latin typeface="Arial" pitchFamily="34" charset="0"/>
                  </a:rPr>
                  <a:t>Cuartel General</a:t>
                </a:r>
              </a:p>
            </p:txBody>
          </p:sp>
        </p:grpSp>
        <p:grpSp>
          <p:nvGrpSpPr>
            <p:cNvPr id="43" name="Grupo 29"/>
            <p:cNvGrpSpPr/>
            <p:nvPr/>
          </p:nvGrpSpPr>
          <p:grpSpPr>
            <a:xfrm>
              <a:off x="4079852" y="4755747"/>
              <a:ext cx="1060375" cy="1500928"/>
              <a:chOff x="3928657" y="2706987"/>
              <a:chExt cx="1180123" cy="1670428"/>
            </a:xfrm>
          </p:grpSpPr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28657" y="2706987"/>
                <a:ext cx="1154706" cy="1224004"/>
              </a:xfrm>
              <a:prstGeom prst="rect">
                <a:avLst/>
              </a:prstGeom>
            </p:spPr>
          </p:pic>
          <p:sp>
            <p:nvSpPr>
              <p:cNvPr id="52" name="CuadroTexto 51"/>
              <p:cNvSpPr txBox="1"/>
              <p:nvPr/>
            </p:nvSpPr>
            <p:spPr>
              <a:xfrm>
                <a:off x="3946686" y="3966374"/>
                <a:ext cx="1162094" cy="411041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/>
                <a:r>
                  <a:rPr lang="es-ES" sz="1200" dirty="0">
                    <a:solidFill>
                      <a:prstClr val="black"/>
                    </a:solidFill>
                    <a:latin typeface="Arial" pitchFamily="34" charset="0"/>
                  </a:rPr>
                  <a:t>RICZM “Galicia” 64</a:t>
                </a:r>
              </a:p>
            </p:txBody>
          </p:sp>
        </p:grpSp>
        <p:grpSp>
          <p:nvGrpSpPr>
            <p:cNvPr id="44" name="Grupo 26"/>
            <p:cNvGrpSpPr/>
            <p:nvPr/>
          </p:nvGrpSpPr>
          <p:grpSpPr>
            <a:xfrm>
              <a:off x="5909321" y="4758037"/>
              <a:ext cx="1044174" cy="1456547"/>
              <a:chOff x="5724661" y="2709535"/>
              <a:chExt cx="1162093" cy="1621035"/>
            </a:xfrm>
          </p:grpSpPr>
          <p:pic>
            <p:nvPicPr>
              <p:cNvPr id="49" name="Imagen 48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25874" y="2709535"/>
                <a:ext cx="1127712" cy="1224000"/>
              </a:xfrm>
              <a:prstGeom prst="rect">
                <a:avLst/>
              </a:prstGeom>
            </p:spPr>
          </p:pic>
          <p:sp>
            <p:nvSpPr>
              <p:cNvPr id="50" name="CuadroTexto 49"/>
              <p:cNvSpPr txBox="1"/>
              <p:nvPr/>
            </p:nvSpPr>
            <p:spPr>
              <a:xfrm>
                <a:off x="5724661" y="3919529"/>
                <a:ext cx="1162093" cy="411041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/>
                <a:r>
                  <a:rPr lang="es-ES" sz="1200" dirty="0">
                    <a:solidFill>
                      <a:prstClr val="black"/>
                    </a:solidFill>
                    <a:latin typeface="Arial" pitchFamily="34" charset="0"/>
                  </a:rPr>
                  <a:t>RICZM “América” 66</a:t>
                </a:r>
              </a:p>
            </p:txBody>
          </p:sp>
        </p:grpSp>
        <p:cxnSp>
          <p:nvCxnSpPr>
            <p:cNvPr id="45" name="Conector recto de flecha 44"/>
            <p:cNvCxnSpPr>
              <a:stCxn id="41" idx="2"/>
              <a:endCxn id="53" idx="0"/>
            </p:cNvCxnSpPr>
            <p:nvPr/>
          </p:nvCxnSpPr>
          <p:spPr>
            <a:xfrm flipH="1">
              <a:off x="2854593" y="4509489"/>
              <a:ext cx="1744822" cy="2556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>
              <a:stCxn id="41" idx="2"/>
              <a:endCxn id="51" idx="0"/>
            </p:cNvCxnSpPr>
            <p:nvPr/>
          </p:nvCxnSpPr>
          <p:spPr>
            <a:xfrm flipH="1">
              <a:off x="4598621" y="4509489"/>
              <a:ext cx="794" cy="2462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>
              <a:stCxn id="41" idx="2"/>
              <a:endCxn id="49" idx="0"/>
            </p:cNvCxnSpPr>
            <p:nvPr/>
          </p:nvCxnSpPr>
          <p:spPr>
            <a:xfrm>
              <a:off x="4599415" y="4509489"/>
              <a:ext cx="1817637" cy="248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A84E74AD-95A2-4697-8274-774C60ACD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7648" y="2972369"/>
              <a:ext cx="927133" cy="1105429"/>
            </a:xfrm>
            <a:prstGeom prst="rect">
              <a:avLst/>
            </a:prstGeom>
          </p:spPr>
        </p:pic>
      </p:grpSp>
      <p:grpSp>
        <p:nvGrpSpPr>
          <p:cNvPr id="55" name="Grupo 54"/>
          <p:cNvGrpSpPr/>
          <p:nvPr/>
        </p:nvGrpSpPr>
        <p:grpSpPr>
          <a:xfrm>
            <a:off x="3395799" y="2708488"/>
            <a:ext cx="4287972" cy="320743"/>
            <a:chOff x="2200726" y="2708488"/>
            <a:chExt cx="4287972" cy="320743"/>
          </a:xfrm>
        </p:grpSpPr>
        <p:cxnSp>
          <p:nvCxnSpPr>
            <p:cNvPr id="56" name="Conector recto de flecha 55"/>
            <p:cNvCxnSpPr>
              <a:stCxn id="23" idx="2"/>
              <a:endCxn id="28" idx="0"/>
            </p:cNvCxnSpPr>
            <p:nvPr/>
          </p:nvCxnSpPr>
          <p:spPr>
            <a:xfrm flipH="1">
              <a:off x="2200726" y="2708488"/>
              <a:ext cx="2015275" cy="320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/>
            <p:cNvCxnSpPr>
              <a:stCxn id="23" idx="2"/>
              <a:endCxn id="29" idx="0"/>
            </p:cNvCxnSpPr>
            <p:nvPr/>
          </p:nvCxnSpPr>
          <p:spPr>
            <a:xfrm flipH="1">
              <a:off x="3318774" y="2708488"/>
              <a:ext cx="897227" cy="311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/>
            <p:cNvCxnSpPr>
              <a:stCxn id="23" idx="2"/>
              <a:endCxn id="48" idx="0"/>
            </p:cNvCxnSpPr>
            <p:nvPr/>
          </p:nvCxnSpPr>
          <p:spPr>
            <a:xfrm>
              <a:off x="4216001" y="2708488"/>
              <a:ext cx="2272697" cy="282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/>
            <p:cNvCxnSpPr>
              <a:stCxn id="23" idx="2"/>
              <a:endCxn id="27" idx="0"/>
            </p:cNvCxnSpPr>
            <p:nvPr/>
          </p:nvCxnSpPr>
          <p:spPr>
            <a:xfrm>
              <a:off x="4216001" y="2708488"/>
              <a:ext cx="187977" cy="311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/>
            <p:cNvCxnSpPr>
              <a:stCxn id="23" idx="2"/>
              <a:endCxn id="30" idx="0"/>
            </p:cNvCxnSpPr>
            <p:nvPr/>
          </p:nvCxnSpPr>
          <p:spPr>
            <a:xfrm>
              <a:off x="4216001" y="2708488"/>
              <a:ext cx="1240405" cy="28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ángulo 79"/>
          <p:cNvSpPr/>
          <p:nvPr/>
        </p:nvSpPr>
        <p:spPr>
          <a:xfrm>
            <a:off x="8767469" y="1428736"/>
            <a:ext cx="714380" cy="107157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Rectángulo 79"/>
          <p:cNvSpPr/>
          <p:nvPr/>
        </p:nvSpPr>
        <p:spPr>
          <a:xfrm>
            <a:off x="8795179" y="2942789"/>
            <a:ext cx="714380" cy="107157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1" name="Conector recto 70"/>
          <p:cNvCxnSpPr>
            <a:stCxn id="48" idx="3"/>
            <a:endCxn id="34" idx="1"/>
          </p:cNvCxnSpPr>
          <p:nvPr/>
        </p:nvCxnSpPr>
        <p:spPr>
          <a:xfrm>
            <a:off x="6952264" y="3543556"/>
            <a:ext cx="1891564" cy="1022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>
            <a:stCxn id="36" idx="1"/>
            <a:endCxn id="48" idx="3"/>
          </p:cNvCxnSpPr>
          <p:nvPr/>
        </p:nvCxnSpPr>
        <p:spPr>
          <a:xfrm flipH="1">
            <a:off x="6952264" y="1994513"/>
            <a:ext cx="1827286" cy="154904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887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98941" y="174502"/>
            <a:ext cx="6318252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kern="0" dirty="0" smtClean="0"/>
              <a:t>Mountain </a:t>
            </a:r>
            <a:r>
              <a:rPr lang="es-ES" kern="0" dirty="0" err="1" smtClean="0"/>
              <a:t>Troops</a:t>
            </a:r>
            <a:r>
              <a:rPr lang="es-ES" kern="0" dirty="0" smtClean="0"/>
              <a:t> </a:t>
            </a:r>
            <a:r>
              <a:rPr lang="es-ES" kern="0" dirty="0" err="1" smtClean="0"/>
              <a:t>Command</a:t>
            </a:r>
            <a:endParaRPr lang="es-ES" kern="0" dirty="0"/>
          </a:p>
        </p:txBody>
      </p:sp>
      <p:sp>
        <p:nvSpPr>
          <p:cNvPr id="5" name="CuadroTexto 4"/>
          <p:cNvSpPr txBox="1"/>
          <p:nvPr/>
        </p:nvSpPr>
        <p:spPr>
          <a:xfrm>
            <a:off x="5265664" y="2051501"/>
            <a:ext cx="165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prstClr val="black"/>
                </a:solidFill>
              </a:rPr>
              <a:t>Mando de Tropas de Montaña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746754" y="2859294"/>
            <a:ext cx="807255" cy="1440017"/>
            <a:chOff x="290426" y="2717492"/>
            <a:chExt cx="807255" cy="1440017"/>
          </a:xfrm>
        </p:grpSpPr>
        <p:pic>
          <p:nvPicPr>
            <p:cNvPr id="7" name="Imagen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3027" y="2717492"/>
              <a:ext cx="662053" cy="84963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290426" y="3634289"/>
              <a:ext cx="807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Cuartel General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514010" y="2848789"/>
            <a:ext cx="1180123" cy="1690274"/>
            <a:chOff x="3928657" y="2706987"/>
            <a:chExt cx="1180123" cy="169027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8657" y="2706987"/>
              <a:ext cx="1154706" cy="1224004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3946687" y="3966374"/>
              <a:ext cx="1162093" cy="43088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RICZM “Galicia” 64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550082" y="2851337"/>
            <a:ext cx="1162093" cy="1640881"/>
            <a:chOff x="5724661" y="2709535"/>
            <a:chExt cx="1162093" cy="1640881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5874" y="2709535"/>
              <a:ext cx="1127712" cy="1224000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5724661" y="3919529"/>
              <a:ext cx="1162093" cy="43088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RICZM “América” 66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997209" y="4839316"/>
            <a:ext cx="953427" cy="1531674"/>
            <a:chOff x="3466174" y="4697514"/>
            <a:chExt cx="953427" cy="1531674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6174" y="4697514"/>
              <a:ext cx="887070" cy="1080000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3466188" y="5798301"/>
              <a:ext cx="953413" cy="43088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BCZM “Pirineos”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580810" y="4839316"/>
            <a:ext cx="1100636" cy="1531674"/>
            <a:chOff x="5688775" y="4697514"/>
            <a:chExt cx="1100636" cy="1531674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4354" y="4697514"/>
              <a:ext cx="947370" cy="108000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5688775" y="5798301"/>
              <a:ext cx="1100636" cy="43088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BCZM “</a:t>
              </a:r>
              <a:r>
                <a:rPr lang="es-ES" sz="1400" dirty="0" err="1">
                  <a:solidFill>
                    <a:prstClr val="black"/>
                  </a:solidFill>
                </a:rPr>
                <a:t>Montejurra</a:t>
              </a:r>
              <a:r>
                <a:rPr lang="es-ES" sz="1400" dirty="0">
                  <a:solidFill>
                    <a:prstClr val="black"/>
                  </a:solidFill>
                </a:rPr>
                <a:t>”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167805" y="4839316"/>
            <a:ext cx="1123743" cy="1747118"/>
            <a:chOff x="4446657" y="4697514"/>
            <a:chExt cx="1123743" cy="1747118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5908" y="4697514"/>
              <a:ext cx="885240" cy="1080000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4446657" y="5798301"/>
              <a:ext cx="112374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CÍA Esquiadores Escaladores</a:t>
              </a:r>
            </a:p>
          </p:txBody>
        </p:sp>
      </p:grpSp>
      <p:cxnSp>
        <p:nvCxnSpPr>
          <p:cNvPr id="24" name="Conector recto de flecha 23"/>
          <p:cNvCxnSpPr>
            <a:stCxn id="5" idx="2"/>
            <a:endCxn id="7" idx="0"/>
          </p:cNvCxnSpPr>
          <p:nvPr/>
        </p:nvCxnSpPr>
        <p:spPr>
          <a:xfrm flipH="1">
            <a:off x="4150382" y="2574721"/>
            <a:ext cx="1941865" cy="284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5" idx="2"/>
            <a:endCxn id="10" idx="0"/>
          </p:cNvCxnSpPr>
          <p:nvPr/>
        </p:nvCxnSpPr>
        <p:spPr>
          <a:xfrm flipH="1">
            <a:off x="6091363" y="2574721"/>
            <a:ext cx="884" cy="27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5" idx="2"/>
            <a:endCxn id="13" idx="0"/>
          </p:cNvCxnSpPr>
          <p:nvPr/>
        </p:nvCxnSpPr>
        <p:spPr>
          <a:xfrm>
            <a:off x="6092247" y="2574721"/>
            <a:ext cx="2022904" cy="276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1" idx="2"/>
            <a:endCxn id="16" idx="0"/>
          </p:cNvCxnSpPr>
          <p:nvPr/>
        </p:nvCxnSpPr>
        <p:spPr>
          <a:xfrm flipH="1">
            <a:off x="5440744" y="4539063"/>
            <a:ext cx="672343" cy="30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1" idx="2"/>
            <a:endCxn id="22" idx="0"/>
          </p:cNvCxnSpPr>
          <p:nvPr/>
        </p:nvCxnSpPr>
        <p:spPr>
          <a:xfrm>
            <a:off x="6113087" y="4539063"/>
            <a:ext cx="616589" cy="30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14" idx="2"/>
            <a:endCxn id="19" idx="0"/>
          </p:cNvCxnSpPr>
          <p:nvPr/>
        </p:nvCxnSpPr>
        <p:spPr>
          <a:xfrm flipH="1">
            <a:off x="8130074" y="4492218"/>
            <a:ext cx="1055" cy="347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877" y="849281"/>
            <a:ext cx="935065" cy="1260000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995968" y="2081150"/>
            <a:ext cx="127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prstClr val="black"/>
                </a:solidFill>
              </a:rPr>
              <a:t>División </a:t>
            </a:r>
          </a:p>
          <a:p>
            <a:pPr algn="ctr"/>
            <a:r>
              <a:rPr lang="es-ES" sz="1400" dirty="0">
                <a:solidFill>
                  <a:prstClr val="black"/>
                </a:solidFill>
              </a:rPr>
              <a:t>San Marcial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03" y="845080"/>
            <a:ext cx="954235" cy="1260000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1543138" y="2054775"/>
            <a:ext cx="127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prstClr val="black"/>
                </a:solidFill>
              </a:rPr>
              <a:t>Fuerza Terrestre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8775048" y="1100792"/>
            <a:ext cx="1807097" cy="1717722"/>
            <a:chOff x="7189695" y="1130997"/>
            <a:chExt cx="1809450" cy="1717722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9892" y="1130997"/>
              <a:ext cx="693541" cy="1040311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7189695" y="2202388"/>
              <a:ext cx="1809450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Escuela Militar de Montaña y Operaciones Especiales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8970068" y="2875970"/>
            <a:ext cx="1623483" cy="1551670"/>
            <a:chOff x="7375662" y="3295460"/>
            <a:chExt cx="1623483" cy="1551670"/>
          </a:xfrm>
        </p:grpSpPr>
        <p:pic>
          <p:nvPicPr>
            <p:cNvPr id="38" name="Picture 2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891544" y="3295460"/>
              <a:ext cx="691617" cy="960663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Rectángulo 38"/>
            <p:cNvSpPr/>
            <p:nvPr/>
          </p:nvSpPr>
          <p:spPr>
            <a:xfrm>
              <a:off x="7375662" y="4200799"/>
              <a:ext cx="1623483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Jefatura de Adiestramiento y Doctrina de Montaña </a:t>
              </a:r>
            </a:p>
          </p:txBody>
        </p:sp>
      </p:grpSp>
      <p:cxnSp>
        <p:nvCxnSpPr>
          <p:cNvPr id="40" name="Conector recto de flecha 39"/>
          <p:cNvCxnSpPr>
            <a:stCxn id="32" idx="3"/>
            <a:endCxn id="30" idx="1"/>
          </p:cNvCxnSpPr>
          <p:nvPr/>
        </p:nvCxnSpPr>
        <p:spPr>
          <a:xfrm>
            <a:off x="2657938" y="1475080"/>
            <a:ext cx="563939" cy="4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30" idx="3"/>
          </p:cNvCxnSpPr>
          <p:nvPr/>
        </p:nvCxnSpPr>
        <p:spPr>
          <a:xfrm>
            <a:off x="4156942" y="1479281"/>
            <a:ext cx="14026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stCxn id="44" idx="3"/>
            <a:endCxn id="38" idx="1"/>
          </p:cNvCxnSpPr>
          <p:nvPr/>
        </p:nvCxnSpPr>
        <p:spPr>
          <a:xfrm>
            <a:off x="6599039" y="1479146"/>
            <a:ext cx="2886911" cy="1877156"/>
          </a:xfrm>
          <a:prstGeom prst="line">
            <a:avLst/>
          </a:prstGeom>
          <a:ln w="28575"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stCxn id="35" idx="1"/>
            <a:endCxn id="44" idx="3"/>
          </p:cNvCxnSpPr>
          <p:nvPr/>
        </p:nvCxnSpPr>
        <p:spPr>
          <a:xfrm flipH="1" flipV="1">
            <a:off x="6599039" y="1479146"/>
            <a:ext cx="2815373" cy="141802"/>
          </a:xfrm>
          <a:prstGeom prst="line">
            <a:avLst/>
          </a:prstGeom>
          <a:ln w="28575"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n 43">
            <a:extLst>
              <a:ext uri="{FF2B5EF4-FFF2-40B4-BE49-F238E27FC236}">
                <a16:creationId xmlns:a16="http://schemas.microsoft.com/office/drawing/2014/main" id="{A84E74AD-95A2-4697-8274-774C60ACD02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204" y="864013"/>
            <a:ext cx="1031835" cy="12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78880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master_mti_pc_template">
  <a:themeElements>
    <a:clrScheme name="Edelweiss Raid 2015 6 JgBr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alle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elweiss Raid 2015 6 JgBr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elweiss Raid 2015 6 JgBr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elweiss Raid 2015 6 JgBr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master_mti_ewr_cap_template</Template>
  <TotalTime>0</TotalTime>
  <Words>500</Words>
  <Application>Microsoft Office PowerPoint</Application>
  <PresentationFormat>Breitbild</PresentationFormat>
  <Paragraphs>135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Book</vt:lpstr>
      <vt:lpstr>Times New Roman</vt:lpstr>
      <vt:lpstr>Wingdings</vt:lpstr>
      <vt:lpstr>master_mti_pc_template</vt:lpstr>
      <vt:lpstr>8th PCM &amp;  2022 Annual Conference  18 – 21 October 2021 PAMPLONA, SPAIN</vt:lpstr>
      <vt:lpstr>Welcome Address</vt:lpstr>
      <vt:lpstr>Schedule</vt:lpstr>
      <vt:lpstr>Schedule</vt:lpstr>
      <vt:lpstr>Schedule</vt:lpstr>
      <vt:lpstr>Schedule</vt:lpstr>
      <vt:lpstr>Schedule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Admin Remarks</vt:lpstr>
      <vt:lpstr>PowerPoint-Präsentation</vt:lpstr>
    </vt:vector>
  </TitlesOfParts>
  <Company>BMLVS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xxaw</dc:creator>
  <cp:lastModifiedBy>xg6i</cp:lastModifiedBy>
  <cp:revision>88</cp:revision>
  <cp:lastPrinted>2021-10-05T22:41:17Z</cp:lastPrinted>
  <dcterms:created xsi:type="dcterms:W3CDTF">2017-07-10T11:46:22Z</dcterms:created>
  <dcterms:modified xsi:type="dcterms:W3CDTF">2022-11-02T13:41:30Z</dcterms:modified>
</cp:coreProperties>
</file>